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7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08.10.2019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43.jpeg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12" Type="http://schemas.openxmlformats.org/officeDocument/2006/relationships/image" Target="../media/image42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11" Type="http://schemas.openxmlformats.org/officeDocument/2006/relationships/image" Target="../media/image41.emf"/><Relationship Id="rId5" Type="http://schemas.openxmlformats.org/officeDocument/2006/relationships/image" Target="../media/image37.emf"/><Relationship Id="rId10" Type="http://schemas.openxmlformats.org/officeDocument/2006/relationships/image" Target="../media/image40.emf"/><Relationship Id="rId4" Type="http://schemas.openxmlformats.org/officeDocument/2006/relationships/image" Target="../media/image36.emf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6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7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7" y="116632"/>
            <a:ext cx="9144000" cy="1470025"/>
          </a:xfrm>
        </p:spPr>
        <p:txBody>
          <a:bodyPr>
            <a:normAutofit/>
          </a:bodyPr>
          <a:lstStyle/>
          <a:p>
            <a:r>
              <a:rPr lang="de-AT" b="1" dirty="0" smtClean="0"/>
              <a:t>Wie arbeite ich mit den </a:t>
            </a:r>
            <a:br>
              <a:rPr lang="de-AT" b="1" dirty="0" smtClean="0"/>
            </a:br>
            <a:r>
              <a:rPr lang="de-AT" b="1" dirty="0" smtClean="0"/>
              <a:t>„Gemeinsam lesen-Büchern“?</a:t>
            </a:r>
            <a:endParaRPr lang="de-AT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268688"/>
            <a:ext cx="9144000" cy="1752600"/>
          </a:xfrm>
        </p:spPr>
        <p:txBody>
          <a:bodyPr>
            <a:normAutofit/>
          </a:bodyPr>
          <a:lstStyle/>
          <a:p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Eine Handreichung anhand der </a:t>
            </a:r>
            <a:b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schulstufenübergreifenden Geschichte </a:t>
            </a:r>
            <a:br>
              <a:rPr lang="de-A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AT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„Zipfelmaus und der wunderbare Weihnachtsplan“</a:t>
            </a:r>
            <a:endParaRPr lang="de-AT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39338"/>
            <a:ext cx="2016224" cy="24377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56" y="1664999"/>
            <a:ext cx="1961543" cy="2412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9483"/>
            <a:ext cx="1977901" cy="24120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46" y="5882960"/>
            <a:ext cx="3005666" cy="7732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094">
            <a:off x="7987860" y="3828682"/>
            <a:ext cx="948907" cy="131110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de-AT" sz="3600" dirty="0" smtClean="0"/>
              <a:t>Zusatzangebote im Web</a:t>
            </a:r>
            <a:endParaRPr lang="de-AT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84890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Auf </a:t>
            </a:r>
            <a:r>
              <a:rPr lang="de-AT" sz="2000" b="1" dirty="0" smtClean="0"/>
              <a:t>www.gemeinsamlesen.at</a:t>
            </a:r>
            <a:r>
              <a:rPr lang="de-AT" sz="2000" dirty="0" smtClean="0"/>
              <a:t> </a:t>
            </a:r>
            <a:r>
              <a:rPr lang="de-AT" sz="2000" dirty="0"/>
              <a:t>und </a:t>
            </a:r>
            <a:r>
              <a:rPr lang="de-AT" sz="2000" b="1" dirty="0" smtClean="0"/>
              <a:t>www.buchklub.at:</a:t>
            </a:r>
          </a:p>
          <a:p>
            <a:pPr algn="ctr"/>
            <a:r>
              <a:rPr lang="de-AT" sz="2000" dirty="0" smtClean="0"/>
              <a:t>differenzierendes </a:t>
            </a:r>
            <a:r>
              <a:rPr lang="de-AT" sz="2000" dirty="0"/>
              <a:t>Arbeitsblatt </a:t>
            </a:r>
            <a:r>
              <a:rPr lang="de-AT" sz="2000" dirty="0" smtClean="0"/>
              <a:t>Wortschatzkiste und Mint-Arbeitsblatt </a:t>
            </a:r>
            <a:endParaRPr lang="de-AT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" y="2676034"/>
            <a:ext cx="1390683" cy="1944167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575">
            <a:off x="1465488" y="2958684"/>
            <a:ext cx="1387459" cy="196872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79" y="2668979"/>
            <a:ext cx="1377636" cy="196278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311">
            <a:off x="4446156" y="2958704"/>
            <a:ext cx="1368337" cy="1953018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96" y="2590682"/>
            <a:ext cx="1365276" cy="1953018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509">
            <a:off x="7408217" y="2976927"/>
            <a:ext cx="1392281" cy="1980964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641268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In den Fußzeilen der Arbeitsblätter finden Sie die jeweiligen Lesestandards.</a:t>
            </a:r>
            <a:endParaRPr lang="de-AT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20234"/>
            <a:ext cx="1403947" cy="64846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84" y="1800961"/>
            <a:ext cx="659093" cy="62143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1" y="3656153"/>
            <a:ext cx="1369520" cy="1951222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42727"/>
            <a:ext cx="1380167" cy="1957160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35512"/>
            <a:ext cx="1385398" cy="1969377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242714" y="5473072"/>
            <a:ext cx="1729832" cy="2686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Wortschatzkiste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317047" y="5491169"/>
            <a:ext cx="1729832" cy="2686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Wortschatzkiste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259396" y="5491169"/>
            <a:ext cx="1729832" cy="2686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Wortschatzkiste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089736" y="4363158"/>
            <a:ext cx="900615" cy="268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MINT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130324" y="4293096"/>
            <a:ext cx="900615" cy="268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MINT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104357" y="4293096"/>
            <a:ext cx="900615" cy="2686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MINT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26" y="1843012"/>
            <a:ext cx="1135542" cy="5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8600" y="230783"/>
            <a:ext cx="9172600" cy="1470025"/>
          </a:xfrm>
        </p:spPr>
        <p:txBody>
          <a:bodyPr>
            <a:normAutofit/>
          </a:bodyPr>
          <a:lstStyle/>
          <a:p>
            <a:r>
              <a:rPr lang="de-AT" sz="3600" b="1" dirty="0" smtClean="0"/>
              <a:t>Was bieten die „Gemeinsam lesen-Bücher“?</a:t>
            </a:r>
            <a:endParaRPr lang="de-AT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064896" cy="216024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j</a:t>
            </a:r>
            <a:r>
              <a:rPr lang="de-AT" sz="2400" dirty="0" smtClean="0">
                <a:solidFill>
                  <a:schemeClr val="tx1"/>
                </a:solidFill>
              </a:rPr>
              <a:t>e </a:t>
            </a:r>
            <a:r>
              <a:rPr lang="de-AT" sz="2400" b="1" dirty="0" smtClean="0">
                <a:solidFill>
                  <a:schemeClr val="tx1"/>
                </a:solidFill>
              </a:rPr>
              <a:t>5 Geschichten </a:t>
            </a:r>
            <a:r>
              <a:rPr lang="de-AT" sz="2400" dirty="0" smtClean="0">
                <a:solidFill>
                  <a:schemeClr val="tx1"/>
                </a:solidFill>
              </a:rPr>
              <a:t>aus aktuellen Kinderbüchern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400" dirty="0" smtClean="0">
                <a:solidFill>
                  <a:schemeClr val="tx1"/>
                </a:solidFill>
              </a:rPr>
              <a:t>jede Geschichte zum direkten </a:t>
            </a:r>
            <a:r>
              <a:rPr lang="de-AT" sz="2400" b="1" dirty="0" smtClean="0">
                <a:solidFill>
                  <a:schemeClr val="tx1"/>
                </a:solidFill>
              </a:rPr>
              <a:t>Einsatz im Unterricht </a:t>
            </a:r>
            <a:r>
              <a:rPr lang="de-AT" sz="2400" dirty="0" smtClean="0">
                <a:solidFill>
                  <a:schemeClr val="tx1"/>
                </a:solidFill>
              </a:rPr>
              <a:t>(Geschichte und Übungen im „Gemeinsam lesen-Buch“)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AT" sz="2400" b="1" dirty="0" smtClean="0">
                <a:solidFill>
                  <a:schemeClr val="tx1"/>
                </a:solidFill>
              </a:rPr>
              <a:t>Arbeitsblätter</a:t>
            </a:r>
            <a:r>
              <a:rPr lang="de-AT" sz="2400" b="1" dirty="0">
                <a:solidFill>
                  <a:schemeClr val="tx1"/>
                </a:solidFill>
              </a:rPr>
              <a:t> </a:t>
            </a:r>
            <a:r>
              <a:rPr lang="de-AT" sz="2400" b="1" dirty="0" smtClean="0">
                <a:solidFill>
                  <a:schemeClr val="tx1"/>
                </a:solidFill>
              </a:rPr>
              <a:t>und Kopiervorlagen </a:t>
            </a:r>
            <a:r>
              <a:rPr lang="de-AT" sz="2400" dirty="0" smtClean="0">
                <a:solidFill>
                  <a:schemeClr val="tx1"/>
                </a:solidFill>
              </a:rPr>
              <a:t>online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AT" dirty="0" smtClean="0"/>
          </a:p>
          <a:p>
            <a:endParaRPr lang="de-A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67" y="3649244"/>
            <a:ext cx="2140564" cy="25880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11" y="3675380"/>
            <a:ext cx="2073965" cy="25503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47" y="3673412"/>
            <a:ext cx="2082581" cy="25397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de-AT" sz="3600" dirty="0" smtClean="0"/>
              <a:t>Vor dem Lesen: </a:t>
            </a:r>
            <a:r>
              <a:rPr lang="de-AT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Startseite</a:t>
            </a:r>
            <a:endParaRPr lang="de-AT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75474"/>
            <a:ext cx="3768789" cy="452596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5438" y="1700808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/>
              <a:t>Die Startseite stimmt mit einer Illustration auf die Geschichte ein.</a:t>
            </a:r>
          </a:p>
          <a:p>
            <a:endParaRPr lang="de-AT" sz="2000" dirty="0" smtClean="0"/>
          </a:p>
          <a:p>
            <a:r>
              <a:rPr lang="de-AT" sz="2000" dirty="0" smtClean="0"/>
              <a:t>In der Fußzeile findet man </a:t>
            </a:r>
            <a:br>
              <a:rPr lang="de-AT" sz="2000" dirty="0" smtClean="0"/>
            </a:br>
            <a:r>
              <a:rPr lang="de-AT" sz="2000" b="1" dirty="0" smtClean="0">
                <a:solidFill>
                  <a:srgbClr val="C00000"/>
                </a:solidFill>
              </a:rPr>
              <a:t>Gesprächsanlässe, Unterrichtsbausteine, </a:t>
            </a:r>
            <a:br>
              <a:rPr lang="de-AT" sz="2000" b="1" dirty="0" smtClean="0">
                <a:solidFill>
                  <a:srgbClr val="C00000"/>
                </a:solidFill>
              </a:rPr>
            </a:br>
            <a:r>
              <a:rPr lang="de-AT" sz="2000" b="1" dirty="0" smtClean="0">
                <a:solidFill>
                  <a:srgbClr val="C00000"/>
                </a:solidFill>
              </a:rPr>
              <a:t>Fragen zum Philosophieren </a:t>
            </a:r>
            <a:r>
              <a:rPr lang="de-AT" sz="2000" dirty="0" smtClean="0"/>
              <a:t>etc.</a:t>
            </a:r>
            <a:endParaRPr lang="de-AT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764158" y="4900761"/>
            <a:ext cx="3583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z. B.: </a:t>
            </a:r>
            <a:r>
              <a:rPr lang="de-AT" dirty="0" smtClean="0">
                <a:solidFill>
                  <a:srgbClr val="C00000"/>
                </a:solidFill>
              </a:rPr>
              <a:t>Gesprächsanlass: </a:t>
            </a:r>
            <a:r>
              <a:rPr lang="de-AT" dirty="0" smtClean="0"/>
              <a:t>Welche beiden Tiere siehst du auf dem großen Bild? Was liegt zwischen ihnen am Boden?</a:t>
            </a:r>
            <a:endParaRPr lang="de-AT" dirty="0"/>
          </a:p>
        </p:txBody>
      </p:sp>
      <p:sp>
        <p:nvSpPr>
          <p:cNvPr id="3083" name="Freihandform 3082"/>
          <p:cNvSpPr/>
          <p:nvPr/>
        </p:nvSpPr>
        <p:spPr>
          <a:xfrm>
            <a:off x="2267744" y="4019076"/>
            <a:ext cx="3122798" cy="1763369"/>
          </a:xfrm>
          <a:custGeom>
            <a:avLst/>
            <a:gdLst>
              <a:gd name="connsiteX0" fmla="*/ 3122798 w 3122798"/>
              <a:gd name="connsiteY0" fmla="*/ 1763369 h 1763369"/>
              <a:gd name="connsiteX1" fmla="*/ 1703573 w 3122798"/>
              <a:gd name="connsiteY1" fmla="*/ 20294 h 1763369"/>
              <a:gd name="connsiteX2" fmla="*/ 170048 w 3122798"/>
              <a:gd name="connsiteY2" fmla="*/ 810869 h 1763369"/>
              <a:gd name="connsiteX3" fmla="*/ 27173 w 3122798"/>
              <a:gd name="connsiteY3" fmla="*/ 791819 h 1763369"/>
              <a:gd name="connsiteX4" fmla="*/ 8123 w 3122798"/>
              <a:gd name="connsiteY4" fmla="*/ 887069 h 1763369"/>
              <a:gd name="connsiteX5" fmla="*/ 122423 w 3122798"/>
              <a:gd name="connsiteY5" fmla="*/ 896594 h 1763369"/>
              <a:gd name="connsiteX6" fmla="*/ 122423 w 3122798"/>
              <a:gd name="connsiteY6" fmla="*/ 896594 h 176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2798" h="1763369">
                <a:moveTo>
                  <a:pt x="3122798" y="1763369"/>
                </a:moveTo>
                <a:cubicBezTo>
                  <a:pt x="2659248" y="971206"/>
                  <a:pt x="2195698" y="179044"/>
                  <a:pt x="1703573" y="20294"/>
                </a:cubicBezTo>
                <a:cubicBezTo>
                  <a:pt x="1211448" y="-138456"/>
                  <a:pt x="449448" y="682281"/>
                  <a:pt x="170048" y="810869"/>
                </a:cubicBezTo>
                <a:cubicBezTo>
                  <a:pt x="-109352" y="939457"/>
                  <a:pt x="54160" y="779119"/>
                  <a:pt x="27173" y="791819"/>
                </a:cubicBezTo>
                <a:cubicBezTo>
                  <a:pt x="186" y="804519"/>
                  <a:pt x="-7752" y="869607"/>
                  <a:pt x="8123" y="887069"/>
                </a:cubicBezTo>
                <a:cubicBezTo>
                  <a:pt x="23998" y="904531"/>
                  <a:pt x="122423" y="896594"/>
                  <a:pt x="122423" y="896594"/>
                </a:cubicBezTo>
                <a:lnTo>
                  <a:pt x="122423" y="8965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8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0622"/>
            <a:ext cx="9144000" cy="922114"/>
          </a:xfrm>
        </p:spPr>
        <p:txBody>
          <a:bodyPr>
            <a:normAutofit/>
          </a:bodyPr>
          <a:lstStyle/>
          <a:p>
            <a:r>
              <a:rPr lang="de-AT" sz="3600" dirty="0" smtClean="0"/>
              <a:t>Vor dem Lesen: </a:t>
            </a:r>
            <a:r>
              <a:rPr lang="de-AT" sz="3600" b="1" dirty="0" smtClean="0">
                <a:solidFill>
                  <a:srgbClr val="0070C0"/>
                </a:solidFill>
              </a:rPr>
              <a:t>Wortschatzkiste</a:t>
            </a:r>
            <a:endParaRPr lang="de-AT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2" y="2641253"/>
            <a:ext cx="2867181" cy="3436788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83" y="2642021"/>
            <a:ext cx="2845788" cy="345127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87" y="2629818"/>
            <a:ext cx="2899609" cy="345127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6261" y="2260486"/>
            <a:ext cx="286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 smtClean="0">
                <a:solidFill>
                  <a:srgbClr val="C00000"/>
                </a:solidFill>
              </a:rPr>
              <a:t>Anlautübung</a:t>
            </a:r>
            <a:endParaRPr lang="de-AT" sz="20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26573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Differenzierendes Arbeitsblatt zur „Wortschatzkiste“ auf www.gemeinsamlesen.at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17687" y="908720"/>
            <a:ext cx="804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Übt mit dem </a:t>
            </a:r>
            <a:r>
              <a:rPr lang="de-AT" sz="2000" b="1" dirty="0" smtClean="0"/>
              <a:t>Wortvorrat</a:t>
            </a:r>
            <a:r>
              <a:rPr lang="de-AT" sz="2000" dirty="0" smtClean="0"/>
              <a:t> der Geschichte und </a:t>
            </a:r>
            <a:r>
              <a:rPr lang="de-AT" sz="2000" b="1" dirty="0" smtClean="0"/>
              <a:t>erleichtert </a:t>
            </a:r>
            <a:r>
              <a:rPr lang="de-AT" sz="2000" b="1" dirty="0"/>
              <a:t>den </a:t>
            </a:r>
            <a:r>
              <a:rPr lang="de-AT" sz="2000" b="1" dirty="0" smtClean="0"/>
              <a:t>Lesefluss</a:t>
            </a:r>
            <a:r>
              <a:rPr lang="de-AT" sz="2000" dirty="0" smtClean="0"/>
              <a:t>.</a:t>
            </a:r>
            <a:endParaRPr lang="de-AT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03" y="1574028"/>
            <a:ext cx="1403947" cy="6484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30" y="1574028"/>
            <a:ext cx="659093" cy="62143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159290" y="2260486"/>
            <a:ext cx="286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Direkte Worterkennung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136887" y="2232740"/>
            <a:ext cx="28671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Sprachspiel</a:t>
            </a:r>
          </a:p>
          <a:p>
            <a:pPr algn="ctr"/>
            <a:endParaRPr lang="de-AT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04" y="1520894"/>
            <a:ext cx="1252732" cy="59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</p:spPr>
        <p:txBody>
          <a:bodyPr>
            <a:normAutofit/>
          </a:bodyPr>
          <a:lstStyle/>
          <a:p>
            <a:r>
              <a:rPr lang="de-AT" sz="3600" dirty="0" smtClean="0"/>
              <a:t>Vor dem Lesen: </a:t>
            </a:r>
            <a:r>
              <a:rPr lang="de-AT" sz="3600" b="1" dirty="0" smtClean="0">
                <a:solidFill>
                  <a:srgbClr val="0070C0"/>
                </a:solidFill>
              </a:rPr>
              <a:t>persönlicher Einstieg</a:t>
            </a:r>
            <a:endParaRPr lang="de-AT" sz="3600" b="1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94065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de-AT" sz="2000" b="1" dirty="0" smtClean="0">
                <a:solidFill>
                  <a:prstClr val="black"/>
                </a:solidFill>
              </a:rPr>
              <a:t>Aktiviert Vorwissen </a:t>
            </a:r>
            <a:r>
              <a:rPr lang="de-AT" sz="2000" dirty="0" smtClean="0">
                <a:solidFill>
                  <a:prstClr val="black"/>
                </a:solidFill>
              </a:rPr>
              <a:t>und macht </a:t>
            </a:r>
            <a:r>
              <a:rPr lang="de-AT" sz="2000" b="1" dirty="0" smtClean="0">
                <a:solidFill>
                  <a:prstClr val="black"/>
                </a:solidFill>
              </a:rPr>
              <a:t>Lust </a:t>
            </a:r>
            <a:r>
              <a:rPr lang="de-AT" sz="2000" b="1" dirty="0">
                <a:solidFill>
                  <a:prstClr val="black"/>
                </a:solidFill>
              </a:rPr>
              <a:t>auf den </a:t>
            </a:r>
            <a:r>
              <a:rPr lang="de-AT" sz="2000" b="1" dirty="0" smtClean="0">
                <a:solidFill>
                  <a:prstClr val="black"/>
                </a:solidFill>
              </a:rPr>
              <a:t>Text </a:t>
            </a:r>
            <a:r>
              <a:rPr lang="de-AT" sz="2000" dirty="0" smtClean="0">
                <a:solidFill>
                  <a:prstClr val="black"/>
                </a:solidFill>
              </a:rPr>
              <a:t>bzw. auf das Thema.</a:t>
            </a:r>
            <a:endParaRPr lang="de-AT" sz="20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0" y="2996953"/>
            <a:ext cx="2611566" cy="316324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518" y="2996952"/>
            <a:ext cx="2657618" cy="316324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24" y="2996955"/>
            <a:ext cx="2678084" cy="318760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Weiterführende Anregungen finden sich wieder in der Fußzeile.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195549" y="2269321"/>
            <a:ext cx="2867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Nachspuren </a:t>
            </a:r>
            <a:r>
              <a:rPr lang="de-AT" sz="2000" b="1" dirty="0" smtClean="0">
                <a:solidFill>
                  <a:srgbClr val="C00000"/>
                </a:solidFill>
              </a:rPr>
              <a:t>und</a:t>
            </a:r>
            <a:br>
              <a:rPr lang="de-AT" sz="2000" b="1" dirty="0" smtClean="0">
                <a:solidFill>
                  <a:srgbClr val="C00000"/>
                </a:solidFill>
              </a:rPr>
            </a:br>
            <a:r>
              <a:rPr lang="de-AT" sz="2000" b="1" dirty="0" smtClean="0">
                <a:solidFill>
                  <a:srgbClr val="C00000"/>
                </a:solidFill>
              </a:rPr>
              <a:t>Bilder </a:t>
            </a:r>
            <a:r>
              <a:rPr lang="de-AT" sz="2000" b="1" dirty="0">
                <a:solidFill>
                  <a:srgbClr val="C00000"/>
                </a:solidFill>
              </a:rPr>
              <a:t>ergänzen</a:t>
            </a:r>
          </a:p>
          <a:p>
            <a:pPr algn="ctr"/>
            <a:endParaRPr lang="de-AT" sz="2000" b="1" dirty="0">
              <a:solidFill>
                <a:srgbClr val="C0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40" y="1620853"/>
            <a:ext cx="1403947" cy="6484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780" y="1638206"/>
            <a:ext cx="659093" cy="62143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178578" y="2276872"/>
            <a:ext cx="286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C00000"/>
                </a:solidFill>
              </a:rPr>
              <a:t>Zuordnung: Was </a:t>
            </a:r>
            <a:r>
              <a:rPr lang="de-AT" sz="2000" b="1" dirty="0">
                <a:solidFill>
                  <a:srgbClr val="C00000"/>
                </a:solidFill>
              </a:rPr>
              <a:t>mache ich im Winter?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796135" y="2269321"/>
            <a:ext cx="32403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Wie wäre es, </a:t>
            </a:r>
            <a:r>
              <a:rPr lang="de-AT" sz="2000" b="1" dirty="0" smtClean="0">
                <a:solidFill>
                  <a:srgbClr val="C00000"/>
                </a:solidFill>
              </a:rPr>
              <a:t>den </a:t>
            </a:r>
            <a:br>
              <a:rPr lang="de-AT" sz="2000" b="1" dirty="0" smtClean="0">
                <a:solidFill>
                  <a:srgbClr val="C00000"/>
                </a:solidFill>
              </a:rPr>
            </a:br>
            <a:r>
              <a:rPr lang="de-AT" sz="2000" b="1" dirty="0" smtClean="0">
                <a:solidFill>
                  <a:srgbClr val="C00000"/>
                </a:solidFill>
              </a:rPr>
              <a:t>Winter zu </a:t>
            </a:r>
            <a:r>
              <a:rPr lang="de-AT" sz="2000" b="1" dirty="0">
                <a:solidFill>
                  <a:srgbClr val="C00000"/>
                </a:solidFill>
              </a:rPr>
              <a:t>verschlafen? </a:t>
            </a:r>
          </a:p>
          <a:p>
            <a:pPr algn="ctr"/>
            <a:endParaRPr lang="de-AT" b="1" dirty="0">
              <a:solidFill>
                <a:srgbClr val="C0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1" y="1686604"/>
            <a:ext cx="1108716" cy="5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r>
              <a:rPr lang="de-AT" sz="3600" dirty="0" smtClean="0"/>
              <a:t>Während des Lesens</a:t>
            </a:r>
            <a:endParaRPr lang="de-AT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-22398" y="836712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Die Geschichten werden stets entsprechend des Lesefortschritts angeboten. In der </a:t>
            </a:r>
            <a:r>
              <a:rPr lang="de-AT" b="1" i="1" dirty="0" smtClean="0"/>
              <a:t>schulstufenübergreifenden</a:t>
            </a:r>
            <a:r>
              <a:rPr lang="de-AT" b="1" dirty="0" smtClean="0"/>
              <a:t> Geschichte</a:t>
            </a:r>
            <a:r>
              <a:rPr lang="de-AT" dirty="0" smtClean="0"/>
              <a:t> wird der </a:t>
            </a:r>
            <a:r>
              <a:rPr lang="de-AT" b="1" dirty="0" smtClean="0"/>
              <a:t>gleiche Text unterschiedlich aufbereitet:</a:t>
            </a:r>
            <a:endParaRPr lang="de-AT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246"/>
            <a:ext cx="2736304" cy="325840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34" y="2901648"/>
            <a:ext cx="2736304" cy="3281001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0" y="2901897"/>
            <a:ext cx="2698056" cy="3263407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26342" y="6165304"/>
            <a:ext cx="8924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Fragen und Ideen in den Fußzeilen überprüfen </a:t>
            </a:r>
            <a:r>
              <a:rPr lang="de-AT" dirty="0"/>
              <a:t>das Textverständnis,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regen </a:t>
            </a:r>
            <a:r>
              <a:rPr lang="de-AT" dirty="0"/>
              <a:t>zum Weiterdenken an und bringen den Text in Beziehung zum Lesenden.</a:t>
            </a:r>
          </a:p>
          <a:p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237011" y="2366225"/>
            <a:ext cx="286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Direkte Reden färbig</a:t>
            </a:r>
          </a:p>
          <a:p>
            <a:pPr algn="ctr"/>
            <a:endParaRPr lang="de-AT" sz="2000" b="1" dirty="0">
              <a:solidFill>
                <a:srgbClr val="C0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80" y="1644934"/>
            <a:ext cx="1403947" cy="6484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40" y="1628800"/>
            <a:ext cx="659093" cy="62143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23338" y="2221679"/>
            <a:ext cx="286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Unbekannte Wörter werden erklärt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840896" y="2366225"/>
            <a:ext cx="3240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gut lesbarer Flattersatz</a:t>
            </a:r>
          </a:p>
          <a:p>
            <a:pPr algn="ctr"/>
            <a:endParaRPr lang="de-AT" b="1" dirty="0">
              <a:solidFill>
                <a:srgbClr val="C0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43" y="1671002"/>
            <a:ext cx="1108716" cy="5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02332"/>
            <a:ext cx="9144000" cy="755575"/>
          </a:xfrm>
        </p:spPr>
        <p:txBody>
          <a:bodyPr>
            <a:normAutofit/>
          </a:bodyPr>
          <a:lstStyle/>
          <a:p>
            <a:r>
              <a:rPr lang="de-AT" sz="3600" dirty="0" smtClean="0"/>
              <a:t>Nach dem Lesen</a:t>
            </a:r>
            <a:endParaRPr lang="de-AT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2" y="2996952"/>
            <a:ext cx="2704877" cy="3240360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-6152" y="86913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/>
              <a:t>Übungen </a:t>
            </a:r>
            <a:r>
              <a:rPr lang="de-AT" sz="2000" dirty="0" smtClean="0"/>
              <a:t>zur </a:t>
            </a:r>
            <a:r>
              <a:rPr lang="de-AT" sz="2000" b="1" dirty="0"/>
              <a:t>Textreflexion</a:t>
            </a:r>
            <a:r>
              <a:rPr lang="de-AT" sz="2000" dirty="0"/>
              <a:t> orientieren </a:t>
            </a:r>
            <a:r>
              <a:rPr lang="de-AT" sz="2000"/>
              <a:t>sich </a:t>
            </a:r>
            <a:r>
              <a:rPr lang="de-AT" sz="2000" smtClean="0"/>
              <a:t>an </a:t>
            </a:r>
            <a:r>
              <a:rPr lang="de-AT" sz="2000" dirty="0"/>
              <a:t>den </a:t>
            </a:r>
            <a:br>
              <a:rPr lang="de-AT" sz="2000" dirty="0"/>
            </a:br>
            <a:r>
              <a:rPr lang="de-AT" sz="2000" b="1" dirty="0" smtClean="0"/>
              <a:t>Lesekompetenzstufen </a:t>
            </a:r>
            <a:r>
              <a:rPr lang="de-AT" sz="2000" b="1" dirty="0"/>
              <a:t>nach </a:t>
            </a:r>
            <a:r>
              <a:rPr lang="de-AT" sz="2000" b="1" dirty="0" smtClean="0"/>
              <a:t>PIRLS.</a:t>
            </a:r>
            <a:endParaRPr lang="de-AT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84211"/>
            <a:ext cx="2702479" cy="3253101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22" y="2998300"/>
            <a:ext cx="2720019" cy="3239012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3482" y="631861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In den Fußzeilen Anregungen zu einem differenzierten Gebrauch.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225043" y="2433082"/>
            <a:ext cx="286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C00000"/>
                </a:solidFill>
              </a:rPr>
              <a:t>Konzentration / </a:t>
            </a:r>
            <a:r>
              <a:rPr lang="de-AT" sz="2000" b="1" dirty="0" err="1">
                <a:solidFill>
                  <a:srgbClr val="C00000"/>
                </a:solidFill>
              </a:rPr>
              <a:t>Serialität</a:t>
            </a:r>
            <a:endParaRPr lang="de-AT" sz="2000" b="1" dirty="0">
              <a:solidFill>
                <a:srgbClr val="C00000"/>
              </a:solidFill>
            </a:endParaRPr>
          </a:p>
          <a:p>
            <a:pPr algn="ctr"/>
            <a:endParaRPr lang="de-AT" sz="2000" b="1" dirty="0">
              <a:solidFill>
                <a:srgbClr val="C0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22" y="1700412"/>
            <a:ext cx="1403947" cy="6484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30" y="1727450"/>
            <a:ext cx="659093" cy="62143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292141" y="2420888"/>
            <a:ext cx="272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Blickspannentraining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28184" y="2276872"/>
            <a:ext cx="2702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Textverständnis </a:t>
            </a:r>
            <a:r>
              <a:rPr lang="de-AT" sz="2000" b="1" dirty="0" smtClean="0">
                <a:solidFill>
                  <a:srgbClr val="C00000"/>
                </a:solidFill>
              </a:rPr>
              <a:t/>
            </a:r>
            <a:br>
              <a:rPr lang="de-AT" sz="2000" b="1" dirty="0" smtClean="0">
                <a:solidFill>
                  <a:srgbClr val="C00000"/>
                </a:solidFill>
              </a:rPr>
            </a:br>
            <a:r>
              <a:rPr lang="de-AT" sz="2000" b="1" dirty="0" smtClean="0">
                <a:solidFill>
                  <a:srgbClr val="C00000"/>
                </a:solidFill>
              </a:rPr>
              <a:t>überprüfen</a:t>
            </a:r>
            <a:endParaRPr lang="de-AT" sz="2000" b="1" dirty="0">
              <a:solidFill>
                <a:srgbClr val="C00000"/>
              </a:solidFill>
            </a:endParaRPr>
          </a:p>
          <a:p>
            <a:pPr algn="ctr"/>
            <a:endParaRPr lang="de-AT" b="1" dirty="0">
              <a:solidFill>
                <a:srgbClr val="C0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0" y="1751699"/>
            <a:ext cx="1153645" cy="5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909" y="0"/>
            <a:ext cx="8640960" cy="1143000"/>
          </a:xfrm>
        </p:spPr>
        <p:txBody>
          <a:bodyPr>
            <a:normAutofit/>
          </a:bodyPr>
          <a:lstStyle/>
          <a:p>
            <a:r>
              <a:rPr lang="de-AT" sz="3600" dirty="0" smtClean="0"/>
              <a:t>Nach dem Lesen: </a:t>
            </a:r>
            <a:r>
              <a:rPr lang="de-AT" sz="3600" b="1" dirty="0" smtClean="0">
                <a:solidFill>
                  <a:srgbClr val="0070C0"/>
                </a:solidFill>
              </a:rPr>
              <a:t>persönliche Reflexion</a:t>
            </a:r>
            <a:endParaRPr lang="de-AT" sz="3600" b="1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Persönliche Gedanken und Taten zur </a:t>
            </a:r>
            <a:r>
              <a:rPr lang="de-AT" sz="2000" b="1" dirty="0" smtClean="0"/>
              <a:t>Erweiterung des Weltwissens </a:t>
            </a:r>
            <a:r>
              <a:rPr lang="de-AT" sz="2000" dirty="0" smtClean="0"/>
              <a:t>festhalten.</a:t>
            </a:r>
            <a:endParaRPr lang="de-AT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16919"/>
            <a:ext cx="2809736" cy="3388792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59" y="2724919"/>
            <a:ext cx="2789930" cy="3388792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77" y="2708920"/>
            <a:ext cx="2828493" cy="3404791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1520" y="6165304"/>
            <a:ext cx="876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schulstufenentsprechende Aufgabenstellung bzw. weitere Ideen zur kreativen Umsetzung </a:t>
            </a:r>
            <a:br>
              <a:rPr lang="de-AT" dirty="0" smtClean="0"/>
            </a:br>
            <a:r>
              <a:rPr lang="de-AT" dirty="0" smtClean="0"/>
              <a:t>in </a:t>
            </a:r>
            <a:r>
              <a:rPr lang="de-AT" dirty="0"/>
              <a:t>den Fußzeilen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2289066"/>
            <a:ext cx="286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Ich-Bezug</a:t>
            </a:r>
          </a:p>
          <a:p>
            <a:pPr algn="ctr"/>
            <a:endParaRPr lang="de-AT" sz="2000" b="1" dirty="0">
              <a:solidFill>
                <a:srgbClr val="C0000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61" y="1650902"/>
            <a:ext cx="1403947" cy="64846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77940"/>
            <a:ext cx="659093" cy="62143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182380" y="2308810"/>
            <a:ext cx="272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kreative Umsetzung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8423" y="2276872"/>
            <a:ext cx="27024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b="1" dirty="0">
                <a:solidFill>
                  <a:srgbClr val="C00000"/>
                </a:solidFill>
              </a:rPr>
              <a:t>Ich-Bezug</a:t>
            </a:r>
          </a:p>
          <a:p>
            <a:pPr algn="ctr"/>
            <a:endParaRPr lang="de-AT" b="1" dirty="0">
              <a:solidFill>
                <a:srgbClr val="C0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0" y="1729856"/>
            <a:ext cx="1036708" cy="4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38287"/>
            <a:ext cx="9144000" cy="706090"/>
          </a:xfrm>
        </p:spPr>
        <p:txBody>
          <a:bodyPr>
            <a:normAutofit/>
          </a:bodyPr>
          <a:lstStyle/>
          <a:p>
            <a:r>
              <a:rPr lang="de-AT" sz="3600" dirty="0" smtClean="0"/>
              <a:t>Nach dem Lesen</a:t>
            </a:r>
            <a:endParaRPr lang="de-AT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213">
            <a:off x="2788848" y="3157297"/>
            <a:ext cx="2215684" cy="2626949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395">
            <a:off x="1695966" y="2028195"/>
            <a:ext cx="2405461" cy="2864434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538">
            <a:off x="5654383" y="2176397"/>
            <a:ext cx="2191237" cy="263769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923">
            <a:off x="401882" y="3139093"/>
            <a:ext cx="2376386" cy="2816751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0" y="83671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/>
              <a:t>Wenn thematisch sinnvoll: </a:t>
            </a:r>
            <a:r>
              <a:rPr lang="de-AT" sz="2000" b="1" dirty="0" smtClean="0"/>
              <a:t>Erweiterung um Sachtext</a:t>
            </a:r>
            <a:r>
              <a:rPr lang="de-AT" sz="2000" dirty="0" smtClean="0"/>
              <a:t> </a:t>
            </a:r>
            <a:r>
              <a:rPr lang="de-AT" sz="2000" b="1" dirty="0" smtClean="0"/>
              <a:t>und Übung </a:t>
            </a:r>
            <a:r>
              <a:rPr lang="de-AT" sz="2000" dirty="0" smtClean="0"/>
              <a:t>zur Geschichte</a:t>
            </a:r>
            <a:br>
              <a:rPr lang="de-AT" sz="2000" dirty="0" smtClean="0"/>
            </a:br>
            <a:r>
              <a:rPr lang="de-AT" sz="2000" dirty="0" smtClean="0"/>
              <a:t>Zu dieser Geschichte: Sachtext zum Igel und Übungen rund um den Igel.</a:t>
            </a:r>
            <a:endParaRPr lang="de-AT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7">
            <a:off x="6628748" y="3252201"/>
            <a:ext cx="2150391" cy="2704993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79195" y="6165822"/>
            <a:ext cx="84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Schulstufenentsprechend aufbereiteter Sachtext mit passender Übung. </a:t>
            </a:r>
          </a:p>
          <a:p>
            <a:r>
              <a:rPr lang="de-AT" dirty="0" smtClean="0"/>
              <a:t>In den Fußzeilen Differenzierungen, Gesprächsanlässe und Unterrichtsbausteine. 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65" y="1628800"/>
            <a:ext cx="214462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Bildschirmpräsentation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Wie arbeite ich mit den  „Gemeinsam lesen-Büchern“?</vt:lpstr>
      <vt:lpstr>Was bieten die „Gemeinsam lesen-Bücher“?</vt:lpstr>
      <vt:lpstr>Vor dem Lesen: Startseite</vt:lpstr>
      <vt:lpstr>Vor dem Lesen: Wortschatzkiste</vt:lpstr>
      <vt:lpstr>Vor dem Lesen: persönlicher Einstieg</vt:lpstr>
      <vt:lpstr>Während des Lesens</vt:lpstr>
      <vt:lpstr>Nach dem Lesen</vt:lpstr>
      <vt:lpstr>Nach dem Lesen: persönliche Reflexion</vt:lpstr>
      <vt:lpstr>Nach dem Lesen</vt:lpstr>
      <vt:lpstr>Zusatzangebote im Web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arbeite ich mit den „Gemeinsam lesen-Büchern“?</dc:title>
  <dc:creator>Ditzl, Ingrid</dc:creator>
  <cp:lastModifiedBy>Knöbl</cp:lastModifiedBy>
  <cp:revision>31</cp:revision>
  <dcterms:created xsi:type="dcterms:W3CDTF">2019-10-03T12:13:15Z</dcterms:created>
  <dcterms:modified xsi:type="dcterms:W3CDTF">2019-10-08T10:18:21Z</dcterms:modified>
</cp:coreProperties>
</file>