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3" r:id="rId2"/>
    <p:sldId id="348" r:id="rId3"/>
    <p:sldId id="339" r:id="rId4"/>
    <p:sldId id="268" r:id="rId5"/>
    <p:sldId id="294" r:id="rId6"/>
    <p:sldId id="334" r:id="rId7"/>
    <p:sldId id="335" r:id="rId8"/>
    <p:sldId id="336" r:id="rId9"/>
    <p:sldId id="337" r:id="rId10"/>
    <p:sldId id="338" r:id="rId11"/>
    <p:sldId id="346" r:id="rId12"/>
    <p:sldId id="280" r:id="rId13"/>
    <p:sldId id="331" r:id="rId14"/>
    <p:sldId id="332" r:id="rId15"/>
    <p:sldId id="347" r:id="rId16"/>
    <p:sldId id="296" r:id="rId17"/>
    <p:sldId id="341" r:id="rId18"/>
    <p:sldId id="328" r:id="rId19"/>
    <p:sldId id="326" r:id="rId20"/>
    <p:sldId id="327" r:id="rId21"/>
    <p:sldId id="317" r:id="rId22"/>
    <p:sldId id="269" r:id="rId23"/>
    <p:sldId id="319" r:id="rId24"/>
  </p:sldIdLst>
  <p:sldSz cx="9144000" cy="6858000" type="screen4x3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tzl, Ingrid" initials="DI" lastIdx="15" clrIdx="0"/>
  <p:cmAuthor id="1" name="König, MMag. Michaela" initials="M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C81"/>
    <a:srgbClr val="EBE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>
      <p:cViewPr varScale="1">
        <p:scale>
          <a:sx n="108" d="100"/>
          <a:sy n="108" d="100"/>
        </p:scale>
        <p:origin x="18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3634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3634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C3482B54-85A0-4399-9BAA-5820A26CA909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9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60" cy="493634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2" y="9377316"/>
            <a:ext cx="2945660" cy="493634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462C139D-E569-4E90-AEBE-C8BC2B777E5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194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8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1954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946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4196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2585E-A304-4EC0-8942-D502878A5AA5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86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2585E-A304-4EC0-8942-D502878A5AA5}" type="slidenum"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81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21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794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2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71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585E-A304-4EC0-8942-D502878A5AA5}" type="slidenum">
              <a:rPr lang="de-AT" smtClean="0">
                <a:solidFill>
                  <a:prstClr val="black"/>
                </a:solidFill>
              </a:rPr>
              <a:pPr/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1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224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318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021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898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927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243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615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64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752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09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93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08717-39EE-4D72-9B41-4095B88322C3}" type="datetimeFigureOut">
              <a:rPr lang="de-AT" smtClean="0"/>
              <a:t>21.06.2023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47627-BC7F-4763-B839-744672F961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40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8.jpeg"/><Relationship Id="rId9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://www.buchklub.at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9.png"/><Relationship Id="rId3" Type="http://schemas.openxmlformats.org/officeDocument/2006/relationships/image" Target="../media/image8.jpeg"/><Relationship Id="rId7" Type="http://schemas.openxmlformats.org/officeDocument/2006/relationships/image" Target="../media/image53.emf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11" Type="http://schemas.openxmlformats.org/officeDocument/2006/relationships/image" Target="../media/image57.jpeg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8.jpeg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11" Type="http://schemas.openxmlformats.org/officeDocument/2006/relationships/image" Target="../media/image66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0.png"/><Relationship Id="rId9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9.png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10.pn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11.png"/><Relationship Id="rId9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tiff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9.jpeg"/><Relationship Id="rId1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8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8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4E40CA4E-BC00-B736-D5A5-11E28EA259C3}"/>
              </a:ext>
            </a:extLst>
          </p:cNvPr>
          <p:cNvSpPr/>
          <p:nvPr/>
        </p:nvSpPr>
        <p:spPr>
          <a:xfrm>
            <a:off x="174858" y="831447"/>
            <a:ext cx="3666692" cy="36666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B2C472-82A3-0489-C0DB-31B86562B7ED}"/>
              </a:ext>
            </a:extLst>
          </p:cNvPr>
          <p:cNvSpPr/>
          <p:nvPr/>
        </p:nvSpPr>
        <p:spPr>
          <a:xfrm>
            <a:off x="5086259" y="836712"/>
            <a:ext cx="3661427" cy="366142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F540D2-57C7-0F5D-FA7E-4F55FB4D91B0}"/>
              </a:ext>
            </a:extLst>
          </p:cNvPr>
          <p:cNvSpPr txBox="1"/>
          <p:nvPr/>
        </p:nvSpPr>
        <p:spPr>
          <a:xfrm>
            <a:off x="303693" y="1599961"/>
            <a:ext cx="340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Literaturvermittlung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07BC51-BF0F-8EBD-30D0-A45AC189E6F6}"/>
              </a:ext>
            </a:extLst>
          </p:cNvPr>
          <p:cNvSpPr txBox="1"/>
          <p:nvPr/>
        </p:nvSpPr>
        <p:spPr>
          <a:xfrm>
            <a:off x="5480475" y="15266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Leseförderung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9346DE-27CB-EADC-1880-06FE4BE307AB}"/>
              </a:ext>
            </a:extLst>
          </p:cNvPr>
          <p:cNvSpPr/>
          <p:nvPr/>
        </p:nvSpPr>
        <p:spPr>
          <a:xfrm>
            <a:off x="2495729" y="1871027"/>
            <a:ext cx="3666692" cy="366669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DF4812-2DEE-807F-75EB-CE7DB904F75E}"/>
              </a:ext>
            </a:extLst>
          </p:cNvPr>
          <p:cNvSpPr txBox="1"/>
          <p:nvPr/>
        </p:nvSpPr>
        <p:spPr>
          <a:xfrm>
            <a:off x="2939571" y="2502159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Lesemotivation</a:t>
            </a:r>
          </a:p>
        </p:txBody>
      </p:sp>
      <p:pic>
        <p:nvPicPr>
          <p:cNvPr id="16" name="Grafik 15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92F90E36-1400-A953-5677-7B2DEFE6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4" y="2161590"/>
            <a:ext cx="1669423" cy="1991811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79FF8D-4DA9-A92C-E152-2AACFF241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37" y="2432655"/>
            <a:ext cx="1644430" cy="1991812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8464BA-8661-A53E-929D-1A6BAA8A4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70" y="3061439"/>
            <a:ext cx="1605196" cy="1991812"/>
          </a:xfrm>
          <a:prstGeom prst="rect">
            <a:avLst/>
          </a:prstGeom>
        </p:spPr>
      </p:pic>
      <p:pic>
        <p:nvPicPr>
          <p:cNvPr id="19" name="Grafik 18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3EA3694F-029C-21C1-DF09-612167847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84" y="2315268"/>
            <a:ext cx="1639162" cy="2070781"/>
          </a:xfrm>
          <a:prstGeom prst="rect">
            <a:avLst/>
          </a:prstGeom>
        </p:spPr>
      </p:pic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20A9BB6F-2C06-37AB-CBE2-8205B89EE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61" y="2759797"/>
            <a:ext cx="1639161" cy="2048328"/>
          </a:xfrm>
          <a:prstGeom prst="rect">
            <a:avLst/>
          </a:prstGeom>
        </p:spPr>
      </p:pic>
      <p:pic>
        <p:nvPicPr>
          <p:cNvPr id="24" name="Grafik 23" descr="Ein Bild, das Cartoon, Clipart, Grafiken, Grafikdesign enthält.&#10;&#10;Automatisch generierte Beschreibung">
            <a:extLst>
              <a:ext uri="{FF2B5EF4-FFF2-40B4-BE49-F238E27FC236}">
                <a16:creationId xmlns:a16="http://schemas.microsoft.com/office/drawing/2014/main" id="{527D750B-B767-CDDC-58C2-83AFEEE59A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03" y="3043787"/>
            <a:ext cx="2686335" cy="21317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F650C1-04AD-DAE3-0F31-8E10DD948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129" y="6237312"/>
            <a:ext cx="2504187" cy="4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2" grpId="0"/>
      <p:bldP spid="7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ED71963D-056A-9F92-25DF-C79D1A68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15" y="3497971"/>
            <a:ext cx="1729569" cy="2071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E7357B32-3911-4A28-9C4E-F78D95050B90}"/>
              </a:ext>
            </a:extLst>
          </p:cNvPr>
          <p:cNvSpPr txBox="1"/>
          <p:nvPr/>
        </p:nvSpPr>
        <p:spPr>
          <a:xfrm>
            <a:off x="2303748" y="790001"/>
            <a:ext cx="5112568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Nach dem Lesen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Anschluss an den Text überprüft eine Aufgabe das Leseverständnis der Kinder.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Abschließend gibt es eine Übung zur Reflexion des Gelesenen oder eine Anregung, Inhalte des Textes in den eigenen Alltag zu holen.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308CFC-DCCC-C061-1EEE-FC84DA46B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315" y="3485549"/>
            <a:ext cx="1729569" cy="2069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956814B-D6F3-C2A3-4027-39B5E34A0F0B}"/>
              </a:ext>
            </a:extLst>
          </p:cNvPr>
          <p:cNvSpPr txBox="1"/>
          <p:nvPr/>
        </p:nvSpPr>
        <p:spPr>
          <a:xfrm>
            <a:off x="513881" y="29827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Leseverständnis</a:t>
            </a:r>
            <a:endParaRPr lang="de-AT" b="1" dirty="0">
              <a:solidFill>
                <a:prstClr val="black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29195A-A84E-F47E-39FB-4776AAF9AC16}"/>
              </a:ext>
            </a:extLst>
          </p:cNvPr>
          <p:cNvSpPr txBox="1"/>
          <p:nvPr/>
        </p:nvSpPr>
        <p:spPr>
          <a:xfrm>
            <a:off x="4742940" y="29764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Reflexion, in den Alltag holen</a:t>
            </a:r>
            <a:endParaRPr lang="de-AT" b="1" dirty="0">
              <a:solidFill>
                <a:prstClr val="black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967B303-3EF8-2384-5C23-23A86D33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478" y="3497971"/>
            <a:ext cx="1729569" cy="2075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86961B-37C2-6E6A-C67D-7E9A7C0C7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052" y="4537747"/>
            <a:ext cx="1735264" cy="2071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AFB1CB3-FA9A-2BF7-3348-79A03FE8F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37" y="3504311"/>
            <a:ext cx="1727678" cy="2069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2CF4869-2BA0-4082-AC03-B30168D97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32" y="4545222"/>
            <a:ext cx="1735264" cy="2069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16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B3CD0D-C347-1C64-479A-462C30E8A6CE}"/>
              </a:ext>
            </a:extLst>
          </p:cNvPr>
          <p:cNvSpPr/>
          <p:nvPr/>
        </p:nvSpPr>
        <p:spPr>
          <a:xfrm>
            <a:off x="-34775" y="13145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2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Das Gesamtpaket für den Leseunterricht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B2C472-82A3-0489-C0DB-31B86562B7ED}"/>
              </a:ext>
            </a:extLst>
          </p:cNvPr>
          <p:cNvSpPr/>
          <p:nvPr/>
        </p:nvSpPr>
        <p:spPr>
          <a:xfrm>
            <a:off x="1835696" y="1216167"/>
            <a:ext cx="5472608" cy="5472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07BC51-BF0F-8EBD-30D0-A45AC189E6F6}"/>
              </a:ext>
            </a:extLst>
          </p:cNvPr>
          <p:cNvSpPr txBox="1"/>
          <p:nvPr/>
        </p:nvSpPr>
        <p:spPr>
          <a:xfrm>
            <a:off x="2587058" y="1699736"/>
            <a:ext cx="396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prstClr val="black"/>
                </a:solidFill>
              </a:rPr>
              <a:t>Leseförderung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84AD5B3-9100-463F-6178-B8B567ABE175}"/>
              </a:ext>
            </a:extLst>
          </p:cNvPr>
          <p:cNvSpPr txBox="1"/>
          <p:nvPr/>
        </p:nvSpPr>
        <p:spPr>
          <a:xfrm>
            <a:off x="1978473" y="2283880"/>
            <a:ext cx="518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prstClr val="black"/>
                </a:solidFill>
                <a:latin typeface="Supernett-Regular"/>
              </a:rPr>
              <a:t>Die LESEFIT-Übungshefte helfen Schüler*innen, </a:t>
            </a:r>
            <a:br>
              <a:rPr lang="de-AT" sz="1600" dirty="0">
                <a:solidFill>
                  <a:prstClr val="black"/>
                </a:solidFill>
                <a:latin typeface="Supernett-Regular"/>
              </a:rPr>
            </a:br>
            <a:r>
              <a:rPr lang="de-AT" sz="1600" dirty="0">
                <a:solidFill>
                  <a:prstClr val="black"/>
                </a:solidFill>
                <a:latin typeface="Supernett-Regular"/>
              </a:rPr>
              <a:t>Gelerntes und Gelesenes zu vertiefen und/oder </a:t>
            </a:r>
            <a:br>
              <a:rPr lang="de-AT" sz="1600" dirty="0">
                <a:solidFill>
                  <a:prstClr val="black"/>
                </a:solidFill>
                <a:latin typeface="Supernett-Regular"/>
              </a:rPr>
            </a:br>
            <a:r>
              <a:rPr lang="de-AT" sz="1600" dirty="0">
                <a:solidFill>
                  <a:prstClr val="black"/>
                </a:solidFill>
                <a:latin typeface="Supernett-Regular"/>
              </a:rPr>
              <a:t>sich auf </a:t>
            </a:r>
            <a:r>
              <a:rPr lang="de-AT" sz="1600" dirty="0" err="1">
                <a:solidFill>
                  <a:prstClr val="black"/>
                </a:solidFill>
                <a:latin typeface="Supernett-Regular"/>
              </a:rPr>
              <a:t>iKM</a:t>
            </a:r>
            <a:r>
              <a:rPr lang="de-AT" sz="1600" baseline="30000" dirty="0" err="1">
                <a:solidFill>
                  <a:prstClr val="black"/>
                </a:solidFill>
                <a:latin typeface="Supernett-Regular"/>
              </a:rPr>
              <a:t>PLUS</a:t>
            </a:r>
            <a:r>
              <a:rPr lang="de-AT" sz="1600" dirty="0">
                <a:solidFill>
                  <a:prstClr val="black"/>
                </a:solidFill>
                <a:latin typeface="Supernett-Regular"/>
              </a:rPr>
              <a:t> vorzubereiten.</a:t>
            </a:r>
            <a:endParaRPr lang="de-AT" sz="1600" dirty="0">
              <a:solidFill>
                <a:prstClr val="black"/>
              </a:solidFill>
            </a:endParaRPr>
          </a:p>
        </p:txBody>
      </p:sp>
      <p:pic>
        <p:nvPicPr>
          <p:cNvPr id="19" name="Grafik 18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3EA3694F-029C-21C1-DF09-612167847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66" y="3080617"/>
            <a:ext cx="1962047" cy="2478688"/>
          </a:xfrm>
          <a:prstGeom prst="rect">
            <a:avLst/>
          </a:prstGeom>
        </p:spPr>
      </p:pic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20A9BB6F-2C06-37AB-CBE2-8205B89EE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59" y="4182590"/>
            <a:ext cx="1962047" cy="2451812"/>
          </a:xfrm>
          <a:prstGeom prst="rect">
            <a:avLst/>
          </a:prstGeom>
        </p:spPr>
      </p:pic>
      <p:sp>
        <p:nvSpPr>
          <p:cNvPr id="21" name="Oval 11">
            <a:extLst>
              <a:ext uri="{FF2B5EF4-FFF2-40B4-BE49-F238E27FC236}">
                <a16:creationId xmlns:a16="http://schemas.microsoft.com/office/drawing/2014/main" id="{7C0349E9-6CEC-E2B8-0719-D30DAA37F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600" y="5033659"/>
            <a:ext cx="1633172" cy="169547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40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€ 6,–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05DEE5-3ACB-4CA9-B5AF-EC9131A64EC3}"/>
              </a:ext>
            </a:extLst>
          </p:cNvPr>
          <p:cNvSpPr txBox="1"/>
          <p:nvPr/>
        </p:nvSpPr>
        <p:spPr>
          <a:xfrm>
            <a:off x="-13516" y="63139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prstClr val="black"/>
                </a:solidFill>
              </a:rPr>
              <a:t>Volksschulprogramm 2023/24</a:t>
            </a:r>
          </a:p>
        </p:txBody>
      </p:sp>
    </p:spTree>
    <p:extLst>
      <p:ext uri="{BB962C8B-B14F-4D97-AF65-F5344CB8AC3E}">
        <p14:creationId xmlns:p14="http://schemas.microsoft.com/office/powerpoint/2010/main" val="1828074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3647293" y="6323874"/>
            <a:ext cx="4571188" cy="96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 eaLnBrk="1" hangingPunct="1">
              <a:lnSpc>
                <a:spcPct val="120000"/>
              </a:lnSpc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dirty="0">
                <a:solidFill>
                  <a:schemeClr val="tx2"/>
                </a:solidFill>
                <a:latin typeface="Calibri" pitchFamily="34" charset="0"/>
              </a:rPr>
              <a:t>Details und Bestellung auf </a:t>
            </a:r>
            <a:r>
              <a:rPr lang="de-AT" sz="2000" b="1" dirty="0">
                <a:solidFill>
                  <a:schemeClr val="tx2"/>
                </a:solidFill>
                <a:latin typeface="Calibri" pitchFamily="34" charset="0"/>
                <a:hlinkClick r:id="rId4"/>
              </a:rPr>
              <a:t>www.buchklub.at</a:t>
            </a:r>
            <a:endParaRPr lang="de-AT" sz="2000" b="1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r" eaLnBrk="1" hangingPunct="1">
              <a:lnSpc>
                <a:spcPct val="120000"/>
              </a:lnSpc>
              <a:spcBef>
                <a:spcPct val="50000"/>
              </a:spcBef>
              <a:buClr>
                <a:srgbClr val="292929"/>
              </a:buClr>
              <a:defRPr/>
            </a:pPr>
            <a:endParaRPr lang="de-AT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52391" y="771033"/>
            <a:ext cx="809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latin typeface="+mn-lt"/>
                <a:ea typeface="Calibri"/>
                <a:cs typeface="Times New Roman"/>
              </a:rPr>
              <a:t>LESEFIT</a:t>
            </a:r>
            <a:endParaRPr lang="de-AT" sz="3600" dirty="0"/>
          </a:p>
        </p:txBody>
      </p:sp>
      <p:sp>
        <p:nvSpPr>
          <p:cNvPr id="2" name="Rechteck 1"/>
          <p:cNvSpPr/>
          <p:nvPr/>
        </p:nvSpPr>
        <p:spPr>
          <a:xfrm>
            <a:off x="752391" y="1327885"/>
            <a:ext cx="785524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sz="1400" dirty="0"/>
              <a:t>Die Buchklub-Reihe LESEFIT, unser Programm fürs Lesetraining, enthält zwei neue Übungshefte, in denen die Kinder direkt arbeiten. Das reduziert das Kopieren von Arbeitsblättern und spart damit Zeit und Ressourcen.</a:t>
            </a:r>
          </a:p>
          <a:p>
            <a:pPr>
              <a:spcBef>
                <a:spcPct val="50000"/>
              </a:spcBef>
              <a:buClr>
                <a:srgbClr val="292929"/>
              </a:buClr>
              <a:defRPr/>
            </a:pPr>
            <a:r>
              <a:rPr lang="de-AT" sz="1400" dirty="0"/>
              <a:t>Die LESEFIT-Übungshefte helfen, die Lesekompetenz zu steigern und begleiten durch das ganze Schuljahr.</a:t>
            </a:r>
          </a:p>
        </p:txBody>
      </p:sp>
      <p:pic>
        <p:nvPicPr>
          <p:cNvPr id="4" name="Grafik 3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16A9BAB2-3F53-790C-AFBF-1765FED49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" y="2490596"/>
            <a:ext cx="1944216" cy="2456164"/>
          </a:xfrm>
          <a:prstGeom prst="rect">
            <a:avLst/>
          </a:prstGeom>
        </p:spPr>
      </p:pic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FAC958C8-0538-3B60-AA15-4513C5F71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74474"/>
            <a:ext cx="1944216" cy="24295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3D6EAE1-1CE4-C683-138A-8CEAD26A3F69}"/>
              </a:ext>
            </a:extLst>
          </p:cNvPr>
          <p:cNvSpPr txBox="1"/>
          <p:nvPr/>
        </p:nvSpPr>
        <p:spPr>
          <a:xfrm>
            <a:off x="2573778" y="2726629"/>
            <a:ext cx="58212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Lesebasis</a:t>
            </a:r>
          </a:p>
          <a:p>
            <a:r>
              <a:rPr lang="de-AT" sz="1400" b="1" dirty="0"/>
              <a:t>Grundstufe 1</a:t>
            </a:r>
          </a:p>
          <a:p>
            <a:r>
              <a:rPr lang="de-AT" sz="1400" dirty="0"/>
              <a:t>In diesem LESEFIT-Übungsheft können die Schüler*innen – ganz nach ihren Bedürfnissen – basale Lesefertigkeiten üben und Gelerntes festigen. Das bunte und fröhliche Layout ist kindgerecht. Alle Übungen sind im Heft gesammelt und dokumentieren so den eigenen Lernfortschritt.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59CEEE1-5986-2A0E-1239-177A14DAFC73}"/>
              </a:ext>
            </a:extLst>
          </p:cNvPr>
          <p:cNvSpPr txBox="1"/>
          <p:nvPr/>
        </p:nvSpPr>
        <p:spPr>
          <a:xfrm>
            <a:off x="3674915" y="4554383"/>
            <a:ext cx="485752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Alles klar für </a:t>
            </a:r>
            <a:r>
              <a:rPr lang="de-AT" b="1" dirty="0" err="1"/>
              <a:t>iKM</a:t>
            </a:r>
            <a:r>
              <a:rPr lang="de-AT" b="1" baseline="30000" dirty="0" err="1"/>
              <a:t>PLUS</a:t>
            </a:r>
            <a:endParaRPr lang="de-AT" b="1" baseline="30000" dirty="0"/>
          </a:p>
          <a:p>
            <a:r>
              <a:rPr lang="de-AT" sz="1400" b="1" dirty="0"/>
              <a:t>Grundstufe 2</a:t>
            </a:r>
          </a:p>
          <a:p>
            <a:r>
              <a:rPr lang="de-AT" sz="1400" dirty="0"/>
              <a:t>Mit diesem LESEFIT-Übungsheft lernen die Schüler*innen Textsorten und Frageformate kennen, wie sie auch bei </a:t>
            </a:r>
            <a:r>
              <a:rPr lang="de-AT" sz="1400" dirty="0" err="1"/>
              <a:t>iKM</a:t>
            </a:r>
            <a:r>
              <a:rPr lang="de-AT" sz="1400" baseline="30000" dirty="0" err="1"/>
              <a:t>PLUS</a:t>
            </a:r>
            <a:r>
              <a:rPr lang="de-AT" sz="1400" dirty="0"/>
              <a:t> zur Anwendung kommen. Die Gedichte und Geschichten in diesem LESEFIT hat die preisgekrönte Autorin Sarah Michaela </a:t>
            </a:r>
            <a:r>
              <a:rPr lang="de-AT" sz="1400" dirty="0" err="1"/>
              <a:t>Orlovský</a:t>
            </a:r>
            <a:r>
              <a:rPr lang="de-AT" sz="1400" dirty="0"/>
              <a:t> eigens für uns geschrieben.</a:t>
            </a: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52391" y="4720855"/>
            <a:ext cx="1155313" cy="11993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40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€ 6,–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37AA4D-6912-DDD3-37B4-13E54D3256C7}"/>
              </a:ext>
            </a:extLst>
          </p:cNvPr>
          <p:cNvGrpSpPr/>
          <p:nvPr/>
        </p:nvGrpSpPr>
        <p:grpSpPr>
          <a:xfrm>
            <a:off x="0" y="180982"/>
            <a:ext cx="6590021" cy="388755"/>
            <a:chOff x="1" y="210449"/>
            <a:chExt cx="6590021" cy="3887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9881D24-9013-A32E-AC4A-C45F784B8B6D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E4D1D2B3-27E6-C214-BDBA-1134A542BEDB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EE6D46B-8A11-3125-7C79-427AA6FAF9AE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rgbClr val="1F497D"/>
                  </a:solidFill>
                </a:rPr>
                <a:t>BUCHKLUB-Lesetraining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93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4" name="Grafik 3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16A9BAB2-3F53-790C-AFBF-1765FED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8" y="814266"/>
            <a:ext cx="1944216" cy="24561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3D6EAE1-1CE4-C683-138A-8CEAD26A3F69}"/>
              </a:ext>
            </a:extLst>
          </p:cNvPr>
          <p:cNvSpPr txBox="1"/>
          <p:nvPr/>
        </p:nvSpPr>
        <p:spPr>
          <a:xfrm>
            <a:off x="2221379" y="1190217"/>
            <a:ext cx="5821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Lesebasis</a:t>
            </a:r>
          </a:p>
          <a:p>
            <a:r>
              <a:rPr lang="de-AT" sz="1400" b="1" dirty="0"/>
              <a:t>Grundstufe 1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37AA4D-6912-DDD3-37B4-13E54D3256C7}"/>
              </a:ext>
            </a:extLst>
          </p:cNvPr>
          <p:cNvGrpSpPr/>
          <p:nvPr/>
        </p:nvGrpSpPr>
        <p:grpSpPr>
          <a:xfrm>
            <a:off x="0" y="180982"/>
            <a:ext cx="6590021" cy="388755"/>
            <a:chOff x="1" y="210449"/>
            <a:chExt cx="6590021" cy="3887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9881D24-9013-A32E-AC4A-C45F784B8B6D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E4D1D2B3-27E6-C214-BDBA-1134A542BEDB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EE6D46B-8A11-3125-7C79-427AA6FAF9AE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rgbClr val="1F497D"/>
                  </a:solidFill>
                </a:rPr>
                <a:t>BUCHKLUB-Lesetraining</a:t>
              </a: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3EC14DB9-B513-836B-D48C-0F8B56270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14" y="3789040"/>
            <a:ext cx="1946344" cy="2325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D1E8D72-7986-0A64-01AC-997535B03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860" y="3789040"/>
            <a:ext cx="1942091" cy="2325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ADD7CCF-05E2-7D5B-E557-375ED66AA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943" y="3779354"/>
            <a:ext cx="1942090" cy="2335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E7E6509-4F37-4107-4E6D-E02FFA032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071" y="3772698"/>
            <a:ext cx="1957911" cy="2335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84" y="963899"/>
            <a:ext cx="1966221" cy="2356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6" y="963899"/>
            <a:ext cx="1966220" cy="2356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Grafik 10" descr="Ein Bild, das Cartoon, Bär, Tierfigur, Kunst enthält.&#10;&#10;Automatisch generierte Beschreibung">
            <a:extLst>
              <a:ext uri="{FF2B5EF4-FFF2-40B4-BE49-F238E27FC236}">
                <a16:creationId xmlns:a16="http://schemas.microsoft.com/office/drawing/2014/main" id="{2E3CCB3D-B1CF-7D63-A306-1702105940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45" y="2083120"/>
            <a:ext cx="1126309" cy="1126309"/>
          </a:xfrm>
          <a:prstGeom prst="rect">
            <a:avLst/>
          </a:prstGeom>
        </p:spPr>
      </p:pic>
      <p:pic>
        <p:nvPicPr>
          <p:cNvPr id="13" name="Grafik 12" descr="Ein Bild, das Bär, Cartoon, Zeichnung, Clipart enthält.&#10;&#10;Automatisch generierte Beschreibung">
            <a:extLst>
              <a:ext uri="{FF2B5EF4-FFF2-40B4-BE49-F238E27FC236}">
                <a16:creationId xmlns:a16="http://schemas.microsoft.com/office/drawing/2014/main" id="{91A80BCC-AB89-9597-8DE8-01FB8B96E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15" y="2087311"/>
            <a:ext cx="1126309" cy="1126309"/>
          </a:xfrm>
          <a:prstGeom prst="rect">
            <a:avLst/>
          </a:prstGeom>
        </p:spPr>
      </p:pic>
      <p:pic>
        <p:nvPicPr>
          <p:cNvPr id="15" name="Grafik 14" descr="Ein Bild, das Karminrot, rot, Grafiken, Kunst enthält.&#10;&#10;Automatisch generierte Beschreibung">
            <a:extLst>
              <a:ext uri="{FF2B5EF4-FFF2-40B4-BE49-F238E27FC236}">
                <a16:creationId xmlns:a16="http://schemas.microsoft.com/office/drawing/2014/main" id="{A3A21288-E3DB-D70A-26B5-18667F6211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943">
            <a:off x="3486941" y="3477154"/>
            <a:ext cx="570624" cy="2451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C7BD5F2-A8EC-2047-0875-8695192DC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925398">
            <a:off x="716395" y="3294918"/>
            <a:ext cx="34140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2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FAC958C8-0538-3B60-AA15-4513C5F71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6" y="692696"/>
            <a:ext cx="1944216" cy="24295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3D6EAE1-1CE4-C683-138A-8CEAD26A3F69}"/>
              </a:ext>
            </a:extLst>
          </p:cNvPr>
          <p:cNvSpPr txBox="1"/>
          <p:nvPr/>
        </p:nvSpPr>
        <p:spPr>
          <a:xfrm>
            <a:off x="1949396" y="980728"/>
            <a:ext cx="58212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LESEFIT </a:t>
            </a:r>
            <a:br>
              <a:rPr lang="de-AT" b="1" dirty="0"/>
            </a:br>
            <a:r>
              <a:rPr lang="de-AT" b="1" dirty="0"/>
              <a:t>Alles klar für </a:t>
            </a:r>
            <a:r>
              <a:rPr lang="de-AT" b="1" dirty="0" err="1"/>
              <a:t>iKM</a:t>
            </a:r>
            <a:r>
              <a:rPr lang="de-AT" b="1" baseline="30000" dirty="0" err="1"/>
              <a:t>PLUS</a:t>
            </a:r>
            <a:endParaRPr lang="de-AT" b="1" baseline="30000" dirty="0"/>
          </a:p>
          <a:p>
            <a:r>
              <a:rPr lang="de-AT" sz="1400" b="1" dirty="0"/>
              <a:t>Grundstufe 2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37AA4D-6912-DDD3-37B4-13E54D3256C7}"/>
              </a:ext>
            </a:extLst>
          </p:cNvPr>
          <p:cNvGrpSpPr/>
          <p:nvPr/>
        </p:nvGrpSpPr>
        <p:grpSpPr>
          <a:xfrm>
            <a:off x="0" y="180982"/>
            <a:ext cx="6590021" cy="388755"/>
            <a:chOff x="1" y="210449"/>
            <a:chExt cx="6590021" cy="3887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9881D24-9013-A32E-AC4A-C45F784B8B6D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E4D1D2B3-27E6-C214-BDBA-1134A542BEDB}"/>
                </a:ext>
              </a:extLst>
            </p:cNvPr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EE6D46B-8A11-3125-7C79-427AA6FAF9AE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>
                  <a:solidFill>
                    <a:srgbClr val="1F497D"/>
                  </a:solidFill>
                </a:rPr>
                <a:t>BUCHKLUB-Lesetraining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4A40D4A-3B1A-CD9B-8FAE-B0DB0733C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8" y="4035673"/>
            <a:ext cx="2720748" cy="1629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E983459-FCA2-C4D1-357A-B084F7742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19" y="5044074"/>
            <a:ext cx="2720747" cy="1629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4130083-E381-A9DE-204A-93EB584BD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103" y="4035673"/>
            <a:ext cx="2702304" cy="1617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3BD860A-82D4-2A58-5F78-47A08B6B4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123" y="5044073"/>
            <a:ext cx="2720748" cy="1629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2EE5ED4-CB49-BFDB-A47B-A7DEFA6A8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1891" y="4030354"/>
            <a:ext cx="2702304" cy="1622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45F1A32-7B3C-2CB8-DBC2-F51A501B49D1}"/>
              </a:ext>
            </a:extLst>
          </p:cNvPr>
          <p:cNvSpPr txBox="1"/>
          <p:nvPr/>
        </p:nvSpPr>
        <p:spPr>
          <a:xfrm>
            <a:off x="141100" y="3573016"/>
            <a:ext cx="155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b="1" dirty="0"/>
              <a:t>Gedicht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2F5C124-F782-1B4A-55ED-46EF188EB5E7}"/>
              </a:ext>
            </a:extLst>
          </p:cNvPr>
          <p:cNvSpPr txBox="1"/>
          <p:nvPr/>
        </p:nvSpPr>
        <p:spPr>
          <a:xfrm>
            <a:off x="3112917" y="3614011"/>
            <a:ext cx="276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b="1" dirty="0"/>
              <a:t>kontinuierlicher Sachtext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BC8C106-904D-C5B6-1EE5-2EF38F2529F6}"/>
              </a:ext>
            </a:extLst>
          </p:cNvPr>
          <p:cNvSpPr txBox="1"/>
          <p:nvPr/>
        </p:nvSpPr>
        <p:spPr>
          <a:xfrm>
            <a:off x="6089704" y="3606059"/>
            <a:ext cx="2920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b="1" dirty="0"/>
              <a:t>diskontinuierlicher Sachtext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2AC3D71-95DC-92FB-7C0A-913DE094C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4541" y="5001613"/>
            <a:ext cx="2705260" cy="1622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C67AA4C2-CDF7-D52B-E7E4-FF4962932F3E}"/>
              </a:ext>
            </a:extLst>
          </p:cNvPr>
          <p:cNvSpPr txBox="1"/>
          <p:nvPr/>
        </p:nvSpPr>
        <p:spPr>
          <a:xfrm>
            <a:off x="4473290" y="659396"/>
            <a:ext cx="2330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b="1" dirty="0"/>
              <a:t>Kurzgeschichte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1E3B00-FE2A-DBBA-578D-C0A58DE0FC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1061074"/>
            <a:ext cx="2695672" cy="1614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4903D8D3-097B-2D47-7318-87446E686E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4055" y="1902652"/>
            <a:ext cx="2695672" cy="1611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351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B3CD0D-C347-1C64-479A-462C30E8A6CE}"/>
              </a:ext>
            </a:extLst>
          </p:cNvPr>
          <p:cNvSpPr/>
          <p:nvPr/>
        </p:nvSpPr>
        <p:spPr>
          <a:xfrm>
            <a:off x="-34775" y="13145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2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Das Gesamtpaket für den Leseunterricht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9346DE-27CB-EADC-1880-06FE4BE307AB}"/>
              </a:ext>
            </a:extLst>
          </p:cNvPr>
          <p:cNvSpPr/>
          <p:nvPr/>
        </p:nvSpPr>
        <p:spPr>
          <a:xfrm>
            <a:off x="1687274" y="1196691"/>
            <a:ext cx="5454920" cy="54549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DF4812-2DEE-807F-75EB-CE7DB904F75E}"/>
              </a:ext>
            </a:extLst>
          </p:cNvPr>
          <p:cNvSpPr txBox="1"/>
          <p:nvPr/>
        </p:nvSpPr>
        <p:spPr>
          <a:xfrm>
            <a:off x="2436208" y="1707518"/>
            <a:ext cx="395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Lesemotivation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5084E4-F895-6088-3179-282916088A3F}"/>
              </a:ext>
            </a:extLst>
          </p:cNvPr>
          <p:cNvSpPr txBox="1"/>
          <p:nvPr/>
        </p:nvSpPr>
        <p:spPr>
          <a:xfrm>
            <a:off x="1947249" y="2457482"/>
            <a:ext cx="5170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0" i="0" u="none" strike="noStrike" baseline="0" dirty="0">
                <a:latin typeface="Supernett-Regular"/>
              </a:rPr>
              <a:t>Mit der Buchklub-Jahresaktion </a:t>
            </a:r>
            <a:br>
              <a:rPr lang="de-AT" sz="1600" b="0" i="0" u="none" strike="noStrike" baseline="0" dirty="0">
                <a:latin typeface="Supernett-Regular"/>
              </a:rPr>
            </a:br>
            <a:r>
              <a:rPr lang="de-AT" sz="1600" b="0" i="0" u="none" strike="noStrike" baseline="0" dirty="0">
                <a:latin typeface="Supernett-Regular"/>
              </a:rPr>
              <a:t>„Die Abenteuer des Geschichtendrachen“ lernen Schüler*innen neue </a:t>
            </a:r>
            <a:r>
              <a:rPr lang="de-AT" sz="1600" dirty="0">
                <a:latin typeface="Supernett-Regular"/>
              </a:rPr>
              <a:t>Le</a:t>
            </a:r>
            <a:r>
              <a:rPr lang="de-AT" sz="1600" b="0" i="0" u="none" strike="noStrike" baseline="0" dirty="0">
                <a:latin typeface="Supernett-Regular"/>
              </a:rPr>
              <a:t>sewelten und </a:t>
            </a:r>
          </a:p>
          <a:p>
            <a:pPr algn="ctr"/>
            <a:r>
              <a:rPr lang="de-AT" sz="1600" b="0" i="0" u="none" strike="noStrike" baseline="0" dirty="0">
                <a:latin typeface="Supernett-Regular"/>
              </a:rPr>
              <a:t>Buchgenres kennen.</a:t>
            </a:r>
            <a:endParaRPr lang="de-AT" sz="1600" dirty="0"/>
          </a:p>
        </p:txBody>
      </p:sp>
      <p:pic>
        <p:nvPicPr>
          <p:cNvPr id="24" name="Grafik 23" descr="Ein Bild, das Cartoon, Clipart, Grafiken, Grafikdesign enthält.&#10;&#10;Automatisch generierte Beschreibung">
            <a:extLst>
              <a:ext uri="{FF2B5EF4-FFF2-40B4-BE49-F238E27FC236}">
                <a16:creationId xmlns:a16="http://schemas.microsoft.com/office/drawing/2014/main" id="{527D750B-B767-CDDC-58C2-83AFEEE59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35555"/>
            <a:ext cx="3244760" cy="257491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705DEE5-3ACB-4CA9-B5AF-EC9131A64EC3}"/>
              </a:ext>
            </a:extLst>
          </p:cNvPr>
          <p:cNvSpPr txBox="1"/>
          <p:nvPr/>
        </p:nvSpPr>
        <p:spPr>
          <a:xfrm>
            <a:off x="-13516" y="63139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/>
              <a:t>Volksschulprogramm 2023/24</a:t>
            </a:r>
          </a:p>
        </p:txBody>
      </p:sp>
    </p:spTree>
    <p:extLst>
      <p:ext uri="{BB962C8B-B14F-4D97-AF65-F5344CB8AC3E}">
        <p14:creationId xmlns:p14="http://schemas.microsoft.com/office/powerpoint/2010/main" val="147254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3" name="Gruppieren 22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24" name="Rechteck 23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5" name="Gleichschenkliges Dreieck 24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BUCHKLUB-Jahresaktion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D34ABBE4-5953-D082-FB98-0A6F4200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99" y="802159"/>
            <a:ext cx="82986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BUCHKLUB-Jahresaktion</a:t>
            </a:r>
            <a:b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„Die Abenteuer des Geschichtendrachen“</a:t>
            </a:r>
            <a:endParaRPr kumimoji="0" lang="de-AT" altLang="de-DE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E89303AB-9371-114F-5F1D-B1C725C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6658"/>
            <a:ext cx="2808312" cy="22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104E5DD-330A-3027-9AA5-1C05D6E8B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6062776"/>
            <a:ext cx="31363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www.geschichtendrache.at</a:t>
            </a:r>
            <a:r>
              <a:rPr kumimoji="0" lang="de-AT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584EF1-9601-FBF2-5097-41CDE2C64E79}"/>
              </a:ext>
            </a:extLst>
          </p:cNvPr>
          <p:cNvSpPr txBox="1"/>
          <p:nvPr/>
        </p:nvSpPr>
        <p:spPr>
          <a:xfrm>
            <a:off x="647564" y="2141111"/>
            <a:ext cx="77408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Geschichtendrache Ü schreibt jeden Monat einen Brief (aus der Feder der vielfach ausgezeichneten Autorin Lena Raubaum). Darin erzählt er von seinen Abenteuern und stellt den Kindern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unterschiedliche Buchgenres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vor.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Schüler*innen stärken durch Übungen ihre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Lesekompetenz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recherchieren in Büchern</a:t>
            </a: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und lernen viele Lesewelten kennen.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Diese Jahresaktion, gefördert durch das BMBWF, ist die ideale Ergänzung für den Einsatz unserer Jahrbücher und ein tolles Projekt für die </a:t>
            </a:r>
            <a:r>
              <a:rPr kumimoji="0" lang="de-AT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Lesemotivation.</a:t>
            </a: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Mitmachen und gute Bücher gewinnen!</a:t>
            </a:r>
            <a:endParaRPr kumimoji="0" lang="de-AT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832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23" name="Gruppieren 22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24" name="Rechteck 23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5" name="Gleichschenkliges Dreieck 24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BUCHKLUB-Jahresaktion</a:t>
              </a: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D34ABBE4-5953-D082-FB98-0A6F4200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99" y="767655"/>
            <a:ext cx="82986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BUCHKLUB-Jahresaktion</a:t>
            </a:r>
            <a:b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AT" altLang="de-DE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„Die Abenteuer des Geschichtendrachen“</a:t>
            </a:r>
            <a:endParaRPr kumimoji="0" lang="de-AT" altLang="de-DE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E89303AB-9371-114F-5F1D-B1C725C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11" y="4664973"/>
            <a:ext cx="2795701" cy="22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Papierprodukt, Papier, Briefumschlag, Bastelpapier enthält.&#10;&#10;Automatisch generierte Beschreibung">
            <a:extLst>
              <a:ext uri="{FF2B5EF4-FFF2-40B4-BE49-F238E27FC236}">
                <a16:creationId xmlns:a16="http://schemas.microsoft.com/office/drawing/2014/main" id="{D76D1296-F052-74F9-1B6A-609840B74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6" y="1844873"/>
            <a:ext cx="2584690" cy="1895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200D98-A304-31A9-0310-01A20BE325A2}"/>
              </a:ext>
            </a:extLst>
          </p:cNvPr>
          <p:cNvSpPr txBox="1"/>
          <p:nvPr/>
        </p:nvSpPr>
        <p:spPr>
          <a:xfrm>
            <a:off x="2882811" y="2076590"/>
            <a:ext cx="3720655" cy="426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600" b="1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Halli</a:t>
            </a:r>
            <a:r>
              <a:rPr lang="de-DE" sz="1600" b="1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und </a:t>
            </a:r>
            <a:r>
              <a:rPr lang="de-DE" sz="1600" b="1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Hallü</a:t>
            </a:r>
            <a:r>
              <a:rPr lang="de-DE" sz="1600" b="1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–</a:t>
            </a:r>
            <a:endParaRPr lang="de-AT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de-DE" sz="1600" b="1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hier schreibt euer Ü</a:t>
            </a:r>
            <a:b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</a:br>
            <a:endParaRPr lang="de-AT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Ja, ganz recht. Mein Name ist Ü. Nicht Ä, nicht Ö, sondern Ü. Wie in „Überraschung“ oder „überdrüber“.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bin ein Drache, ein Geschichtendrache. Bevor ihr fragt: Nein,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habe keine Flügel. Nein,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kann auch kein Feuer speien. Nein,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stelle mich auch keinen mutigen Prinzessinnen in den Weg, die schlafende Prinzen wecken wollen. Nix von alledem. ABER: Mein Schuppenkleid kann die Farbe ändern! Wenn mir zum Beispiel überaus langweilig ist, bin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blassgrün. Fühle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mich überglücklich, schillern meine Schuppen in den Farben des Regenbogens. Toll, oder? Ach und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bin Feuer und Flamme für Bücher! Ganz recht: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liiiiiebe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Bücher und je mehr mir vorgelesen wird, desto höher kann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fliiiiegen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! Vielleicht hört ihr auch, dass 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üch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einen kleinen Akzent habe. Das liegt daran, dass meine Drachenmuttersprache Ü-</a:t>
            </a:r>
            <a:r>
              <a:rPr lang="de-DE" sz="1200" dirty="0" err="1">
                <a:effectLst/>
                <a:latin typeface="+mj-lt"/>
                <a:ea typeface="Calibri" panose="020F0502020204030204" pitchFamily="34" charset="0"/>
                <a:cs typeface="AppleSystemUIFont"/>
              </a:rPr>
              <a:t>isch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AppleSystemUIFont"/>
              </a:rPr>
              <a:t> ist</a:t>
            </a:r>
            <a:r>
              <a:rPr lang="de-DE" sz="1200" dirty="0">
                <a:latin typeface="+mj-lt"/>
                <a:ea typeface="Calibri" panose="020F0502020204030204" pitchFamily="34" charset="0"/>
                <a:cs typeface="AppleSystemUIFont"/>
              </a:rPr>
              <a:t> …</a:t>
            </a:r>
            <a:endParaRPr lang="de-AT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64270BD-99B0-10B7-CA96-09AA283B434D}"/>
              </a:ext>
            </a:extLst>
          </p:cNvPr>
          <p:cNvSpPr/>
          <p:nvPr/>
        </p:nvSpPr>
        <p:spPr>
          <a:xfrm>
            <a:off x="2756582" y="1969531"/>
            <a:ext cx="3854864" cy="441179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7986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3" name="Textfeld 22"/>
          <p:cNvSpPr txBox="1"/>
          <p:nvPr/>
        </p:nvSpPr>
        <p:spPr>
          <a:xfrm>
            <a:off x="2405851" y="706863"/>
            <a:ext cx="6451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Die Bücher in unseren Büchern</a:t>
            </a:r>
            <a:br>
              <a:rPr lang="de-AT" sz="3600" b="1" dirty="0">
                <a:solidFill>
                  <a:schemeClr val="tx2"/>
                </a:solidFill>
                <a:latin typeface="+mn-lt"/>
              </a:rPr>
            </a:br>
            <a:r>
              <a:rPr lang="de-AT" sz="2400" b="1" dirty="0">
                <a:solidFill>
                  <a:schemeClr val="tx2"/>
                </a:solidFill>
                <a:latin typeface="+mn-lt"/>
              </a:rPr>
              <a:t>Jahrbuch 1. Klasse</a:t>
            </a:r>
          </a:p>
        </p:txBody>
      </p:sp>
      <p:pic>
        <p:nvPicPr>
          <p:cNvPr id="2" name="Grafik 1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6D6DDB46-914D-912E-182B-6AA861E30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4525"/>
            <a:ext cx="2231857" cy="266286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A8437A6-EFA8-A1BD-5C9A-47DB0BC88B8E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E98B5CB-25A8-B46A-DEE8-63208898BEFC}"/>
              </a:ext>
            </a:extLst>
          </p:cNvPr>
          <p:cNvGrpSpPr/>
          <p:nvPr/>
        </p:nvGrpSpPr>
        <p:grpSpPr>
          <a:xfrm>
            <a:off x="1" y="210449"/>
            <a:ext cx="6300192" cy="388755"/>
            <a:chOff x="1" y="210449"/>
            <a:chExt cx="6300192" cy="388755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8E719A7-38C0-EE02-6AF4-B63A9E604554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0D2E44-AC29-2F5C-CEB2-B42795BACFAA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6" name="Grafik 5" descr="Ein Bild, das Text, Cartoon, Entwurf, Darstellung enthält.&#10;&#10;Automatisch generierte Beschreibung">
            <a:extLst>
              <a:ext uri="{FF2B5EF4-FFF2-40B4-BE49-F238E27FC236}">
                <a16:creationId xmlns:a16="http://schemas.microsoft.com/office/drawing/2014/main" id="{640F5530-36D6-A082-BF37-50A02DE0A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14" y="2196314"/>
            <a:ext cx="1349896" cy="2024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Kinderkunst, Mädchen, Kleidung enthält.&#10;&#10;Automatisch generierte Beschreibung">
            <a:extLst>
              <a:ext uri="{FF2B5EF4-FFF2-40B4-BE49-F238E27FC236}">
                <a16:creationId xmlns:a16="http://schemas.microsoft.com/office/drawing/2014/main" id="{7ED93940-B1B1-7473-A2B8-405BCB2E5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21" y="1989069"/>
            <a:ext cx="1727899" cy="223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Text, Kleidung, Animierter Cartoon, Person enthält.&#10;&#10;Automatisch generierte Beschreibung">
            <a:extLst>
              <a:ext uri="{FF2B5EF4-FFF2-40B4-BE49-F238E27FC236}">
                <a16:creationId xmlns:a16="http://schemas.microsoft.com/office/drawing/2014/main" id="{77DD5A2E-0FE0-566F-48BE-0FCBD91AD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96" y="4487703"/>
            <a:ext cx="1571093" cy="2209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, Buch, Cartoon, Poster enthält.&#10;&#10;Automatisch generierte Beschreibung">
            <a:extLst>
              <a:ext uri="{FF2B5EF4-FFF2-40B4-BE49-F238E27FC236}">
                <a16:creationId xmlns:a16="http://schemas.microsoft.com/office/drawing/2014/main" id="{01F9392B-594D-3F8C-BD66-0B2A24A59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34" y="4373691"/>
            <a:ext cx="1957342" cy="2346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Text, Cartoon, Poster, Fiktion enthält.&#10;&#10;Automatisch generierte Beschreibung">
            <a:extLst>
              <a:ext uri="{FF2B5EF4-FFF2-40B4-BE49-F238E27FC236}">
                <a16:creationId xmlns:a16="http://schemas.microsoft.com/office/drawing/2014/main" id="{C123B658-5A36-80FF-6068-2A0DDFADDC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2" y="4340125"/>
            <a:ext cx="1727899" cy="2383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Ein Bild, das Text, Wirbellose, Marienkäfer, Insekt enthält.&#10;&#10;Automatisch generierte Beschreibung">
            <a:extLst>
              <a:ext uri="{FF2B5EF4-FFF2-40B4-BE49-F238E27FC236}">
                <a16:creationId xmlns:a16="http://schemas.microsoft.com/office/drawing/2014/main" id="{75E78731-C7AB-59BA-9AA9-7A8CE34C5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35" y="2088302"/>
            <a:ext cx="1417753" cy="2132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Ein Bild, das Text, Fisch, Darstellung enthält.&#10;&#10;Automatisch generierte Beschreibung">
            <a:extLst>
              <a:ext uri="{FF2B5EF4-FFF2-40B4-BE49-F238E27FC236}">
                <a16:creationId xmlns:a16="http://schemas.microsoft.com/office/drawing/2014/main" id="{6D63E4D4-2579-811C-837C-B0F35F7826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63" y="4698763"/>
            <a:ext cx="2773217" cy="199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Text, Schnee, Blume, Darstellung enthält.&#10;&#10;Automatisch generierte Beschreibung">
            <a:extLst>
              <a:ext uri="{FF2B5EF4-FFF2-40B4-BE49-F238E27FC236}">
                <a16:creationId xmlns:a16="http://schemas.microsoft.com/office/drawing/2014/main" id="{A61AFE73-2A2A-EC4D-398C-0BCE540155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19" y="1872146"/>
            <a:ext cx="1628170" cy="2349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1380"/>
            <a:ext cx="2921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284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3" name="Textfeld 22"/>
          <p:cNvSpPr txBox="1"/>
          <p:nvPr/>
        </p:nvSpPr>
        <p:spPr>
          <a:xfrm>
            <a:off x="2405851" y="706863"/>
            <a:ext cx="6451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Die Bücher in unseren Büchern</a:t>
            </a:r>
            <a:br>
              <a:rPr lang="de-AT" sz="3600" b="1" dirty="0">
                <a:solidFill>
                  <a:schemeClr val="tx2"/>
                </a:solidFill>
                <a:latin typeface="+mn-lt"/>
              </a:rPr>
            </a:br>
            <a:r>
              <a:rPr lang="de-AT" sz="2400" b="1" dirty="0">
                <a:solidFill>
                  <a:schemeClr val="tx2"/>
                </a:solidFill>
                <a:latin typeface="+mn-lt"/>
              </a:rPr>
              <a:t>Jahrbuch 2. Klasse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D48932-D0BB-6DB7-F92D-703B2DCF6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1" y="604824"/>
            <a:ext cx="2234980" cy="277328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A8437A6-EFA8-A1BD-5C9A-47DB0BC88B8E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E98B5CB-25A8-B46A-DEE8-63208898BEFC}"/>
              </a:ext>
            </a:extLst>
          </p:cNvPr>
          <p:cNvGrpSpPr/>
          <p:nvPr/>
        </p:nvGrpSpPr>
        <p:grpSpPr>
          <a:xfrm>
            <a:off x="1" y="210449"/>
            <a:ext cx="6300192" cy="388755"/>
            <a:chOff x="1" y="210449"/>
            <a:chExt cx="6300192" cy="388755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8E719A7-38C0-EE02-6AF4-B63A9E604554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0D2E44-AC29-2F5C-CEB2-B42795BACFAA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6" name="Grafik 5" descr="Ein Bild, das Text, Kleidung, Person, Junge enthält.&#10;&#10;Automatisch generierte Beschreibung">
            <a:extLst>
              <a:ext uri="{FF2B5EF4-FFF2-40B4-BE49-F238E27FC236}">
                <a16:creationId xmlns:a16="http://schemas.microsoft.com/office/drawing/2014/main" id="{A5501768-B790-5C06-BEC5-F9A3D7762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47" y="1824565"/>
            <a:ext cx="1520067" cy="2060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Poster, Bild, Kinderkunst enthält.&#10;&#10;Automatisch generierte Beschreibung">
            <a:extLst>
              <a:ext uri="{FF2B5EF4-FFF2-40B4-BE49-F238E27FC236}">
                <a16:creationId xmlns:a16="http://schemas.microsoft.com/office/drawing/2014/main" id="{9F2E9FAB-E305-0496-5231-1C1CDE670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01315"/>
            <a:ext cx="1736200" cy="2599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Text, Buch, Cartoon, Kleidung enthält.&#10;&#10;Automatisch generierte Beschreibung">
            <a:extLst>
              <a:ext uri="{FF2B5EF4-FFF2-40B4-BE49-F238E27FC236}">
                <a16:creationId xmlns:a16="http://schemas.microsoft.com/office/drawing/2014/main" id="{E998E7F7-838A-89C3-06F1-CDDF9548C1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06" y="4131762"/>
            <a:ext cx="1989671" cy="2490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, Säugetier, Hunderasse, Gras enthält.&#10;&#10;Automatisch generierte Beschreibung">
            <a:extLst>
              <a:ext uri="{FF2B5EF4-FFF2-40B4-BE49-F238E27FC236}">
                <a16:creationId xmlns:a16="http://schemas.microsoft.com/office/drawing/2014/main" id="{67430C06-135C-832E-A00C-7C0921322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37" y="1846347"/>
            <a:ext cx="1356716" cy="1969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Text, Poster, Cartoon, Fisch enthält.&#10;&#10;Automatisch generierte Beschreibung">
            <a:extLst>
              <a:ext uri="{FF2B5EF4-FFF2-40B4-BE49-F238E27FC236}">
                <a16:creationId xmlns:a16="http://schemas.microsoft.com/office/drawing/2014/main" id="{A346E5D1-27E5-F9EE-AC7A-DE5508776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248" y="1950764"/>
            <a:ext cx="1297004" cy="1883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Ein Bild, das Text, Cartoon, Poster, Fiktion enthält.&#10;&#10;Automatisch generierte Beschreibung">
            <a:extLst>
              <a:ext uri="{FF2B5EF4-FFF2-40B4-BE49-F238E27FC236}">
                <a16:creationId xmlns:a16="http://schemas.microsoft.com/office/drawing/2014/main" id="{33598158-29B2-1D53-3B79-57BB25D3D8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7" y="4176389"/>
            <a:ext cx="1766162" cy="2436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Ein Bild, das Text, Cartoon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774FB5EC-2E3B-7479-CF51-56250B8A8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60" y="1907987"/>
            <a:ext cx="1407531" cy="1969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Text, Skifahren, Cartoon, Darstellung enthält.&#10;&#10;Automatisch generierte Beschreibung">
            <a:extLst>
              <a:ext uri="{FF2B5EF4-FFF2-40B4-BE49-F238E27FC236}">
                <a16:creationId xmlns:a16="http://schemas.microsoft.com/office/drawing/2014/main" id="{09618F69-5A38-5F78-CDE0-4D023507A2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96" y="4335448"/>
            <a:ext cx="1633149" cy="2265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26999"/>
            <a:ext cx="2921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68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B3CD0D-C347-1C64-479A-462C30E8A6CE}"/>
              </a:ext>
            </a:extLst>
          </p:cNvPr>
          <p:cNvSpPr/>
          <p:nvPr/>
        </p:nvSpPr>
        <p:spPr>
          <a:xfrm>
            <a:off x="-34775" y="13145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200" b="1" dirty="0">
                <a:solidFill>
                  <a:schemeClr val="tx2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Das Gesamtpaket für den Leseunterricht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40CA4E-BC00-B736-D5A5-11E28EA259C3}"/>
              </a:ext>
            </a:extLst>
          </p:cNvPr>
          <p:cNvSpPr/>
          <p:nvPr/>
        </p:nvSpPr>
        <p:spPr>
          <a:xfrm>
            <a:off x="59465" y="836712"/>
            <a:ext cx="3915567" cy="3915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B2C472-82A3-0489-C0DB-31B86562B7ED}"/>
              </a:ext>
            </a:extLst>
          </p:cNvPr>
          <p:cNvSpPr/>
          <p:nvPr/>
        </p:nvSpPr>
        <p:spPr>
          <a:xfrm>
            <a:off x="5086259" y="836712"/>
            <a:ext cx="3871346" cy="38713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F540D2-57C7-0F5D-FA7E-4F55FB4D91B0}"/>
              </a:ext>
            </a:extLst>
          </p:cNvPr>
          <p:cNvSpPr txBox="1"/>
          <p:nvPr/>
        </p:nvSpPr>
        <p:spPr>
          <a:xfrm>
            <a:off x="673981" y="143180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/>
              <a:t>Literaturvermittlung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C374E0-B623-A1D0-B2D0-C7D6DC534BAB}"/>
              </a:ext>
            </a:extLst>
          </p:cNvPr>
          <p:cNvSpPr txBox="1"/>
          <p:nvPr/>
        </p:nvSpPr>
        <p:spPr>
          <a:xfrm>
            <a:off x="243466" y="1893470"/>
            <a:ext cx="3669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0" i="0" u="none" strike="noStrike" baseline="0" dirty="0">
                <a:latin typeface="Supernett-Regular"/>
              </a:rPr>
              <a:t>Die Buchklub-Jahrbücher bieten Auszüge aus aktueller Kinderliteratur, didaktisch aufbereitet für mehr Lesefreude!</a:t>
            </a:r>
            <a:endParaRPr lang="de-AT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07BC51-BF0F-8EBD-30D0-A45AC189E6F6}"/>
              </a:ext>
            </a:extLst>
          </p:cNvPr>
          <p:cNvSpPr txBox="1"/>
          <p:nvPr/>
        </p:nvSpPr>
        <p:spPr>
          <a:xfrm>
            <a:off x="5571697" y="1320281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/>
              <a:t>Leseförderung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84AD5B3-9100-463F-6178-B8B567ABE175}"/>
              </a:ext>
            </a:extLst>
          </p:cNvPr>
          <p:cNvSpPr txBox="1"/>
          <p:nvPr/>
        </p:nvSpPr>
        <p:spPr>
          <a:xfrm>
            <a:off x="5141182" y="1781946"/>
            <a:ext cx="3669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0" i="0" u="none" strike="noStrike" baseline="0" dirty="0">
                <a:latin typeface="Supernett-Regular"/>
              </a:rPr>
              <a:t>Die LESEFIT-Übungshefte helfen Schüler*innen, Gelerntes und Gelesenes zu vertiefen und/oder sich auf </a:t>
            </a:r>
            <a:r>
              <a:rPr lang="de-AT" sz="1600" b="0" i="0" u="none" strike="noStrike" baseline="0" dirty="0" err="1">
                <a:latin typeface="Supernett-Regular"/>
              </a:rPr>
              <a:t>iKM</a:t>
            </a:r>
            <a:r>
              <a:rPr lang="de-AT" sz="1600" b="0" i="0" u="none" strike="noStrike" baseline="30000" dirty="0" err="1">
                <a:latin typeface="Supernett-Regular"/>
              </a:rPr>
              <a:t>PLUS</a:t>
            </a:r>
            <a:r>
              <a:rPr lang="de-AT" sz="1600" b="0" i="0" u="none" strike="noStrike" baseline="0" dirty="0">
                <a:latin typeface="Supernett-Regular"/>
              </a:rPr>
              <a:t> vorzubereiten.</a:t>
            </a:r>
            <a:endParaRPr lang="de-AT" sz="1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9346DE-27CB-EADC-1880-06FE4BE307AB}"/>
              </a:ext>
            </a:extLst>
          </p:cNvPr>
          <p:cNvSpPr/>
          <p:nvPr/>
        </p:nvSpPr>
        <p:spPr>
          <a:xfrm>
            <a:off x="2592098" y="2849869"/>
            <a:ext cx="3871346" cy="38713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DF4812-2DEE-807F-75EB-CE7DB904F75E}"/>
              </a:ext>
            </a:extLst>
          </p:cNvPr>
          <p:cNvSpPr txBox="1"/>
          <p:nvPr/>
        </p:nvSpPr>
        <p:spPr>
          <a:xfrm>
            <a:off x="3126490" y="332453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/>
              <a:t>Lesemotivation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5084E4-F895-6088-3179-282916088A3F}"/>
              </a:ext>
            </a:extLst>
          </p:cNvPr>
          <p:cNvSpPr txBox="1"/>
          <p:nvPr/>
        </p:nvSpPr>
        <p:spPr>
          <a:xfrm>
            <a:off x="2704411" y="3846492"/>
            <a:ext cx="3669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0" i="0" u="none" strike="noStrike" baseline="0" dirty="0">
                <a:latin typeface="Supernett-Regular"/>
              </a:rPr>
              <a:t>Mit der Buchklub-Jahresaktion </a:t>
            </a:r>
            <a:br>
              <a:rPr lang="de-AT" sz="1600" b="0" i="0" u="none" strike="noStrike" baseline="0" dirty="0">
                <a:latin typeface="Supernett-Regular"/>
              </a:rPr>
            </a:br>
            <a:r>
              <a:rPr lang="de-AT" sz="1600" b="0" i="0" u="none" strike="noStrike" baseline="0" dirty="0">
                <a:latin typeface="Supernett-Regular"/>
              </a:rPr>
              <a:t>„Die Abenteuer des Geschichtendrachen“ lernen Schüler*innen neue </a:t>
            </a:r>
            <a:r>
              <a:rPr lang="de-AT" sz="1600" dirty="0">
                <a:latin typeface="Supernett-Regular"/>
              </a:rPr>
              <a:t>Le</a:t>
            </a:r>
            <a:r>
              <a:rPr lang="de-AT" sz="1600" b="0" i="0" u="none" strike="noStrike" baseline="0" dirty="0">
                <a:latin typeface="Supernett-Regular"/>
              </a:rPr>
              <a:t>sewelten und Buchgenres kennen.</a:t>
            </a:r>
            <a:endParaRPr lang="de-AT" sz="1600" dirty="0"/>
          </a:p>
        </p:txBody>
      </p:sp>
      <p:pic>
        <p:nvPicPr>
          <p:cNvPr id="16" name="Grafik 15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92F90E36-1400-A953-5677-7B2DEFE6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" y="2724467"/>
            <a:ext cx="1318755" cy="1573424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79FF8D-4DA9-A92C-E152-2AACFF241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84" y="2999486"/>
            <a:ext cx="1299012" cy="1573425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8464BA-8661-A53E-929D-1A6BAA8A4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6" y="3492729"/>
            <a:ext cx="1268019" cy="1573425"/>
          </a:xfrm>
          <a:prstGeom prst="rect">
            <a:avLst/>
          </a:prstGeom>
        </p:spPr>
      </p:pic>
      <p:pic>
        <p:nvPicPr>
          <p:cNvPr id="19" name="Grafik 18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3EA3694F-029C-21C1-DF09-612167847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06" y="2772385"/>
            <a:ext cx="1387960" cy="1753434"/>
          </a:xfrm>
          <a:prstGeom prst="rect">
            <a:avLst/>
          </a:prstGeom>
        </p:spPr>
      </p:pic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20A9BB6F-2C06-37AB-CBE2-8205B89EE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22" y="3206125"/>
            <a:ext cx="1387960" cy="1734422"/>
          </a:xfrm>
          <a:prstGeom prst="rect">
            <a:avLst/>
          </a:prstGeom>
        </p:spPr>
      </p:pic>
      <p:sp>
        <p:nvSpPr>
          <p:cNvPr id="21" name="Oval 11">
            <a:extLst>
              <a:ext uri="{FF2B5EF4-FFF2-40B4-BE49-F238E27FC236}">
                <a16:creationId xmlns:a16="http://schemas.microsoft.com/office/drawing/2014/main" id="{7C0349E9-6CEC-E2B8-0719-D30DAA37F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021" y="3992239"/>
            <a:ext cx="1155313" cy="11993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40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€ 6,–</a:t>
            </a:r>
          </a:p>
        </p:txBody>
      </p:sp>
      <p:pic>
        <p:nvPicPr>
          <p:cNvPr id="24" name="Grafik 23" descr="Ein Bild, das Cartoon, Clipart, Grafiken, Grafikdesign enthält.&#10;&#10;Automatisch generierte Beschreibung">
            <a:extLst>
              <a:ext uri="{FF2B5EF4-FFF2-40B4-BE49-F238E27FC236}">
                <a16:creationId xmlns:a16="http://schemas.microsoft.com/office/drawing/2014/main" id="{527D750B-B767-CDDC-58C2-83AFEEE59A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92" y="4913957"/>
            <a:ext cx="2302800" cy="1827411"/>
          </a:xfrm>
          <a:prstGeom prst="rect">
            <a:avLst/>
          </a:prstGeom>
        </p:spPr>
      </p:pic>
      <p:sp>
        <p:nvSpPr>
          <p:cNvPr id="26" name="Oval 11">
            <a:extLst>
              <a:ext uri="{FF2B5EF4-FFF2-40B4-BE49-F238E27FC236}">
                <a16:creationId xmlns:a16="http://schemas.microsoft.com/office/drawing/2014/main" id="{22D9AB37-57E5-ED01-99C3-D60FC0E8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91" y="4082573"/>
            <a:ext cx="1155313" cy="11993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120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€ 9,–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05DEE5-3ACB-4CA9-B5AF-EC9131A64EC3}"/>
              </a:ext>
            </a:extLst>
          </p:cNvPr>
          <p:cNvSpPr txBox="1"/>
          <p:nvPr/>
        </p:nvSpPr>
        <p:spPr>
          <a:xfrm>
            <a:off x="-13516" y="63139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/>
              <a:t>Volksschulprogramm 2023/24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F650C1-04AD-DAE3-0F31-8E10DD948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900" y="6039746"/>
            <a:ext cx="2504187" cy="4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4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  <p:bldP spid="12" grpId="0"/>
      <p:bldP spid="13" grpId="0"/>
      <p:bldP spid="7" grpId="0" animBg="1"/>
      <p:bldP spid="14" grpId="0"/>
      <p:bldP spid="15" grpId="0"/>
      <p:bldP spid="21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3" name="Textfeld 22"/>
          <p:cNvSpPr txBox="1"/>
          <p:nvPr/>
        </p:nvSpPr>
        <p:spPr>
          <a:xfrm>
            <a:off x="2405851" y="706863"/>
            <a:ext cx="6451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Die Bücher in unseren Büchern</a:t>
            </a:r>
            <a:br>
              <a:rPr lang="de-AT" sz="3600" b="1" dirty="0">
                <a:solidFill>
                  <a:schemeClr val="tx2"/>
                </a:solidFill>
                <a:latin typeface="+mn-lt"/>
              </a:rPr>
            </a:br>
            <a:r>
              <a:rPr lang="de-AT" sz="2400" b="1" dirty="0">
                <a:solidFill>
                  <a:schemeClr val="tx2"/>
                </a:solidFill>
                <a:latin typeface="+mn-lt"/>
              </a:rPr>
              <a:t>Jahrbuch 3. und 4. Klasse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A8437A6-EFA8-A1BD-5C9A-47DB0BC88B8E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E98B5CB-25A8-B46A-DEE8-63208898BEFC}"/>
              </a:ext>
            </a:extLst>
          </p:cNvPr>
          <p:cNvGrpSpPr/>
          <p:nvPr/>
        </p:nvGrpSpPr>
        <p:grpSpPr>
          <a:xfrm>
            <a:off x="1" y="210449"/>
            <a:ext cx="6300192" cy="388755"/>
            <a:chOff x="1" y="210449"/>
            <a:chExt cx="6300192" cy="388755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8E719A7-38C0-EE02-6AF4-B63A9E604554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0D2E44-AC29-2F5C-CEB2-B42795BACFAA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A9C001-A9AB-C994-8011-07706AD1B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" y="624306"/>
            <a:ext cx="2273524" cy="2753799"/>
          </a:xfrm>
          <a:prstGeom prst="rect">
            <a:avLst/>
          </a:prstGeom>
        </p:spPr>
      </p:pic>
      <p:pic>
        <p:nvPicPr>
          <p:cNvPr id="7" name="Grafik 6" descr="Ein Bild, das Text, Hase Kaninchen, Cartoon, Schwein enthält.&#10;&#10;Automatisch generierte Beschreibung">
            <a:extLst>
              <a:ext uri="{FF2B5EF4-FFF2-40B4-BE49-F238E27FC236}">
                <a16:creationId xmlns:a16="http://schemas.microsoft.com/office/drawing/2014/main" id="{B685E29F-12BE-142C-FFD8-CFB9CB4BF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61" y="1628800"/>
            <a:ext cx="1956959" cy="2369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Text, Buch, Poster, Bucheinband enthält.&#10;&#10;Automatisch generierte Beschreibung">
            <a:extLst>
              <a:ext uri="{FF2B5EF4-FFF2-40B4-BE49-F238E27FC236}">
                <a16:creationId xmlns:a16="http://schemas.microsoft.com/office/drawing/2014/main" id="{90C9FBA2-8311-E990-6C18-7C156E111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96" y="4243216"/>
            <a:ext cx="1847101" cy="2402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Ein Bild, das Text, Cartoon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DDE41402-39F4-BF00-456A-EC294436C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48" y="4463842"/>
            <a:ext cx="1589982" cy="2158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 descr="Ein Bild, das Text, Animierter Cartoon, Zeichnung, Darstellung enthält.&#10;&#10;Automatisch generierte Beschreibung">
            <a:extLst>
              <a:ext uri="{FF2B5EF4-FFF2-40B4-BE49-F238E27FC236}">
                <a16:creationId xmlns:a16="http://schemas.microsoft.com/office/drawing/2014/main" id="{CF89135B-EEF5-1D4D-24D9-63BFC3199B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38" y="2161744"/>
            <a:ext cx="1227488" cy="1836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Cartoon, Text, Fiktion, Animierter Cartoon enthält.&#10;&#10;Automatisch generierte Beschreibung">
            <a:extLst>
              <a:ext uri="{FF2B5EF4-FFF2-40B4-BE49-F238E27FC236}">
                <a16:creationId xmlns:a16="http://schemas.microsoft.com/office/drawing/2014/main" id="{144CB73B-7F28-C7A2-9475-1DCC669E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25" y="2187529"/>
            <a:ext cx="1290399" cy="1810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 descr="Ein Bild, das Text, Animierter Cartoon, Fiktion, Anime enthält.&#10;&#10;Automatisch generierte Beschreibung">
            <a:extLst>
              <a:ext uri="{FF2B5EF4-FFF2-40B4-BE49-F238E27FC236}">
                <a16:creationId xmlns:a16="http://schemas.microsoft.com/office/drawing/2014/main" id="{081449DC-F8A8-33C9-14F1-6BCFF32F0F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10" y="2172841"/>
            <a:ext cx="1308131" cy="1836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 descr="Ein Bild, das Text, Cartoon, Poster, Fiktion enthält.&#10;&#10;Automatisch generierte Beschreibung">
            <a:extLst>
              <a:ext uri="{FF2B5EF4-FFF2-40B4-BE49-F238E27FC236}">
                <a16:creationId xmlns:a16="http://schemas.microsoft.com/office/drawing/2014/main" id="{E5C471CA-19E8-9BBB-017C-9EDEAA1D4E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3" y="4365104"/>
            <a:ext cx="1636576" cy="2257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 descr="Ein Bild, das Text, Schnee, Blume, Darstellung enthält.&#10;&#10;Automatisch generierte Beschreibung">
            <a:extLst>
              <a:ext uri="{FF2B5EF4-FFF2-40B4-BE49-F238E27FC236}">
                <a16:creationId xmlns:a16="http://schemas.microsoft.com/office/drawing/2014/main" id="{CE3302C9-DD6B-796B-1B62-EF60CE13B3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00" y="4328534"/>
            <a:ext cx="1589982" cy="2293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21380"/>
            <a:ext cx="2921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49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8" name="Rechteck 17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marL="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Gleichschenkliges Dreieck 18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marL="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Gemeinnutz und Umweltschutz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B0EE8374-37E9-05BD-0367-91A3E0006D4D}"/>
              </a:ext>
            </a:extLst>
          </p:cNvPr>
          <p:cNvSpPr txBox="1"/>
          <p:nvPr/>
        </p:nvSpPr>
        <p:spPr>
          <a:xfrm>
            <a:off x="647564" y="789882"/>
            <a:ext cx="7299684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Bewusst handeln!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BC2A-A6F9-5157-2019-1B9968FC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8569"/>
            <a:ext cx="1551598" cy="16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3731440-0E8D-4999-C758-0883BFCC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89" y="2873910"/>
            <a:ext cx="2881393" cy="37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D552314-AB43-6D44-4A76-2ED80AE8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7" y="5579527"/>
            <a:ext cx="4378675" cy="12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3037FFD-1AEF-12BC-BDB8-554FED8C3DC8}"/>
              </a:ext>
            </a:extLst>
          </p:cNvPr>
          <p:cNvSpPr txBox="1"/>
          <p:nvPr/>
        </p:nvSpPr>
        <p:spPr>
          <a:xfrm>
            <a:off x="1862309" y="1450047"/>
            <a:ext cx="703017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uns als gemeinnütziger Verein ist nachhaltiges und bewusstes Handeln ein wesentlicher Baustein unserer Arbeit. Mit unserem neuen Programm berücksichtigen wir die Nachhaltigkeit in allen Schritten.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Einkünfte aus unserer Arbeit fließen zu 100%  in die Leseförderung und kommen so Kindern zugute.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A1BACC6-0AB7-8002-CEBB-E79FC1D2A64B}"/>
              </a:ext>
            </a:extLst>
          </p:cNvPr>
          <p:cNvSpPr txBox="1"/>
          <p:nvPr/>
        </p:nvSpPr>
        <p:spPr>
          <a:xfrm>
            <a:off x="503057" y="3170841"/>
            <a:ext cx="5689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Bücher sind nachhaltig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kein Wegwerfprodukt. </a:t>
            </a:r>
            <a:b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laden zum Aufheben und Wiederlesen ein. So lehren sie ganz automatisch den sorgfältigen Umgang mit der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wertvollen Ressource Papier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2A0E18-17BA-A89A-3E23-599E64C39FED}"/>
              </a:ext>
            </a:extLst>
          </p:cNvPr>
          <p:cNvSpPr txBox="1"/>
          <p:nvPr/>
        </p:nvSpPr>
        <p:spPr>
          <a:xfrm>
            <a:off x="503057" y="4395135"/>
            <a:ext cx="66016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Jahrbücher und LESEFIT-Übungshefte werden in Linz hergestellt und von dort aus in alle Schulen in Österreich verschickt, um die Transportwege möglichst kurz zu halten. </a:t>
            </a:r>
            <a:b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Produktion erfolgt nach den höchsten Umwelt- und Sozialstandards.   </a:t>
            </a:r>
          </a:p>
        </p:txBody>
      </p:sp>
    </p:spTree>
    <p:extLst>
      <p:ext uri="{BB962C8B-B14F-4D97-AF65-F5344CB8AC3E}">
        <p14:creationId xmlns:p14="http://schemas.microsoft.com/office/powerpoint/2010/main" val="92554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355976" y="6165304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www.buchklub.at/buchklubschule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E22C86-2A5D-55DF-E9DE-DB23C46A611E}"/>
              </a:ext>
            </a:extLst>
          </p:cNvPr>
          <p:cNvSpPr txBox="1"/>
          <p:nvPr/>
        </p:nvSpPr>
        <p:spPr>
          <a:xfrm>
            <a:off x="827584" y="851804"/>
            <a:ext cx="813690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Wir sind eine BUCH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E74C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KLUB-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 Gütesiegel als Buchklub-Schule erhalten Sie, um Ihr Engagement in Sachen Leseförderung und Lesemotivation nach außen sichtbar zu machen. So bekennen Sie sich zur Lesecommunity des Buchklubs.</a:t>
            </a:r>
          </a:p>
        </p:txBody>
      </p:sp>
      <p:pic>
        <p:nvPicPr>
          <p:cNvPr id="2" name="Picture 9" descr="bk_logo_4C_quer_kleiner">
            <a:extLst>
              <a:ext uri="{FF2B5EF4-FFF2-40B4-BE49-F238E27FC236}">
                <a16:creationId xmlns:a16="http://schemas.microsoft.com/office/drawing/2014/main" id="{6EBEF04A-35FE-6514-0EFF-9F957661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pic>
        <p:nvPicPr>
          <p:cNvPr id="8" name="Grafik 7" descr="Ein Bild, das Logo, Symbol, Text, Schrift enthält.&#10;&#10;Automatisch generierte Beschreibung">
            <a:extLst>
              <a:ext uri="{FF2B5EF4-FFF2-40B4-BE49-F238E27FC236}">
                <a16:creationId xmlns:a16="http://schemas.microsoft.com/office/drawing/2014/main" id="{1912505A-D97F-DC05-E9DE-5C49C9C72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852936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47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332656"/>
            <a:ext cx="450589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1043608" y="1412776"/>
            <a:ext cx="72168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Unsere Arbeit für Schulen ist nur möglich durch </a:t>
            </a:r>
            <a:br>
              <a:rPr lang="de-AT" sz="2400" dirty="0"/>
            </a:br>
            <a:r>
              <a:rPr lang="de-AT" sz="2400" dirty="0"/>
              <a:t>das Engagement der Buchklub-Referent*innen </a:t>
            </a:r>
            <a:br>
              <a:rPr lang="de-AT" sz="2400" dirty="0"/>
            </a:br>
            <a:r>
              <a:rPr lang="de-AT" sz="2400" dirty="0"/>
              <a:t>fürs Lesen und für den Buchklub! </a:t>
            </a:r>
            <a:br>
              <a:rPr lang="de-AT" sz="2400" dirty="0"/>
            </a:br>
            <a:br>
              <a:rPr lang="de-AT" sz="2400" dirty="0"/>
            </a:br>
            <a:r>
              <a:rPr lang="de-AT" sz="2400" dirty="0"/>
              <a:t>Die Schulbestellung von Buchklub-Produkten finanziert unsere gemeinnützige Arbeit.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5656588" y="6093296"/>
            <a:ext cx="3487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b="1" dirty="0"/>
              <a:t>www.buchklub.at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E98F8A-BC5B-1380-4854-2E7C91AD0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323" y="3535411"/>
            <a:ext cx="2850265" cy="3388975"/>
          </a:xfrm>
          <a:prstGeom prst="rect">
            <a:avLst/>
          </a:prstGeom>
        </p:spPr>
      </p:pic>
      <p:pic>
        <p:nvPicPr>
          <p:cNvPr id="6" name="Grafik 5" descr="Ein Bild, das Logo, Symbol, Text, Schrift enthält.&#10;&#10;Automatisch generierte Beschreibung">
            <a:extLst>
              <a:ext uri="{FF2B5EF4-FFF2-40B4-BE49-F238E27FC236}">
                <a16:creationId xmlns:a16="http://schemas.microsoft.com/office/drawing/2014/main" id="{EAABDCDF-DC81-777F-8940-D9D4F8EA9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303908"/>
            <a:ext cx="1444442" cy="14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B3CD0D-C347-1C64-479A-462C30E8A6CE}"/>
              </a:ext>
            </a:extLst>
          </p:cNvPr>
          <p:cNvSpPr/>
          <p:nvPr/>
        </p:nvSpPr>
        <p:spPr>
          <a:xfrm>
            <a:off x="-34775" y="13145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32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Das Gesamtpaket für den Leseunterricht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40CA4E-BC00-B736-D5A5-11E28EA259C3}"/>
              </a:ext>
            </a:extLst>
          </p:cNvPr>
          <p:cNvSpPr/>
          <p:nvPr/>
        </p:nvSpPr>
        <p:spPr>
          <a:xfrm>
            <a:off x="1774388" y="1080706"/>
            <a:ext cx="5400600" cy="540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prstClr val="white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F540D2-57C7-0F5D-FA7E-4F55FB4D91B0}"/>
              </a:ext>
            </a:extLst>
          </p:cNvPr>
          <p:cNvSpPr txBox="1"/>
          <p:nvPr/>
        </p:nvSpPr>
        <p:spPr>
          <a:xfrm>
            <a:off x="2527287" y="1734657"/>
            <a:ext cx="3873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prstClr val="black"/>
                </a:solidFill>
              </a:rPr>
              <a:t>Literaturvermittlung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C374E0-B623-A1D0-B2D0-C7D6DC534BAB}"/>
              </a:ext>
            </a:extLst>
          </p:cNvPr>
          <p:cNvSpPr txBox="1"/>
          <p:nvPr/>
        </p:nvSpPr>
        <p:spPr>
          <a:xfrm>
            <a:off x="2096772" y="2196322"/>
            <a:ext cx="506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prstClr val="black"/>
                </a:solidFill>
                <a:latin typeface="Supernett-Regular"/>
              </a:rPr>
              <a:t>Die Buchklub-Jahrbücher bieten Auszüge </a:t>
            </a:r>
            <a:br>
              <a:rPr lang="de-AT" sz="1600" dirty="0">
                <a:solidFill>
                  <a:prstClr val="black"/>
                </a:solidFill>
                <a:latin typeface="Supernett-Regular"/>
              </a:rPr>
            </a:br>
            <a:r>
              <a:rPr lang="de-AT" sz="1600" dirty="0">
                <a:solidFill>
                  <a:prstClr val="black"/>
                </a:solidFill>
                <a:latin typeface="Supernett-Regular"/>
              </a:rPr>
              <a:t>aus aktueller Kinderliteratur, didaktisch aufbereitet </a:t>
            </a:r>
            <a:br>
              <a:rPr lang="de-AT" sz="1600" dirty="0">
                <a:solidFill>
                  <a:prstClr val="black"/>
                </a:solidFill>
                <a:latin typeface="Supernett-Regular"/>
              </a:rPr>
            </a:br>
            <a:r>
              <a:rPr lang="de-AT" sz="1600" dirty="0">
                <a:solidFill>
                  <a:prstClr val="black"/>
                </a:solidFill>
                <a:latin typeface="Supernett-Regular"/>
              </a:rPr>
              <a:t>für mehr Lesefreude!</a:t>
            </a:r>
            <a:endParaRPr lang="de-AT" sz="1600" dirty="0">
              <a:solidFill>
                <a:prstClr val="black"/>
              </a:solidFill>
            </a:endParaRPr>
          </a:p>
        </p:txBody>
      </p:sp>
      <p:pic>
        <p:nvPicPr>
          <p:cNvPr id="16" name="Grafik 15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92F90E36-1400-A953-5677-7B2DEFE6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53" y="3116173"/>
            <a:ext cx="1818911" cy="2170167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79FF8D-4DA9-A92C-E152-2AACFF241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23" y="3504084"/>
            <a:ext cx="1791680" cy="2170168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8464BA-8661-A53E-929D-1A6BAA8A4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5" y="4166290"/>
            <a:ext cx="1748933" cy="2170169"/>
          </a:xfrm>
          <a:prstGeom prst="rect">
            <a:avLst/>
          </a:prstGeom>
        </p:spPr>
      </p:pic>
      <p:sp>
        <p:nvSpPr>
          <p:cNvPr id="26" name="Oval 11">
            <a:extLst>
              <a:ext uri="{FF2B5EF4-FFF2-40B4-BE49-F238E27FC236}">
                <a16:creationId xmlns:a16="http://schemas.microsoft.com/office/drawing/2014/main" id="{22D9AB37-57E5-ED01-99C3-D60FC0E8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391" y="4984264"/>
            <a:ext cx="1593481" cy="165427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jeweils </a:t>
            </a:r>
          </a:p>
          <a:p>
            <a:pPr algn="ctr">
              <a:defRPr/>
            </a:pPr>
            <a:r>
              <a:rPr lang="de-DE" sz="1600" kern="0" dirty="0">
                <a:solidFill>
                  <a:srgbClr val="FFFFFF"/>
                </a:solidFill>
              </a:rPr>
              <a:t>120 Seiten </a:t>
            </a:r>
          </a:p>
          <a:p>
            <a:pPr algn="ctr">
              <a:defRPr/>
            </a:pPr>
            <a:r>
              <a:rPr lang="de-DE" sz="2400" b="1" kern="0" dirty="0">
                <a:solidFill>
                  <a:srgbClr val="FFFFFF"/>
                </a:solidFill>
              </a:rPr>
              <a:t>€ 9,–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05DEE5-3ACB-4CA9-B5AF-EC9131A64EC3}"/>
              </a:ext>
            </a:extLst>
          </p:cNvPr>
          <p:cNvSpPr txBox="1"/>
          <p:nvPr/>
        </p:nvSpPr>
        <p:spPr>
          <a:xfrm>
            <a:off x="-13516" y="63139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prstClr val="black"/>
                </a:solidFill>
              </a:rPr>
              <a:t>Volksschulprogramm 2023/24</a:t>
            </a:r>
          </a:p>
        </p:txBody>
      </p:sp>
    </p:spTree>
    <p:extLst>
      <p:ext uri="{BB962C8B-B14F-4D97-AF65-F5344CB8AC3E}">
        <p14:creationId xmlns:p14="http://schemas.microsoft.com/office/powerpoint/2010/main" val="19514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2" name="Textfeld 21"/>
          <p:cNvSpPr txBox="1"/>
          <p:nvPr/>
        </p:nvSpPr>
        <p:spPr>
          <a:xfrm>
            <a:off x="539552" y="1210705"/>
            <a:ext cx="984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– gute Bildung braucht gute Bücher!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25115" y="684525"/>
            <a:ext cx="479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tx2"/>
                </a:solidFill>
                <a:latin typeface="+mn-lt"/>
              </a:rPr>
              <a:t>BUCHKLUB-Jahrbücher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71E75C97-B6D8-164E-AF66-15821C7A6EC3}"/>
              </a:ext>
            </a:extLst>
          </p:cNvPr>
          <p:cNvSpPr txBox="1">
            <a:spLocks/>
          </p:cNvSpPr>
          <p:nvPr/>
        </p:nvSpPr>
        <p:spPr>
          <a:xfrm>
            <a:off x="425115" y="1875021"/>
            <a:ext cx="3979000" cy="4298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Jahrbücher bieten nach bewährtem Konzept acht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Auszüge aus aktueller Kinderliteratur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Übungen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vor, während und nach dem Lesen.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Dazu gibt es differenzierte </a:t>
            </a:r>
            <a:r>
              <a:rPr lang="de-AT" sz="4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Online-Zusatzmaterialien </a:t>
            </a: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www.buchklub.at.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AT" sz="4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Kapitel sind eingebettet in den Jahreskreis und bieten genug Anlässe, um sprachliche Bildung und Lesekompetenz zu fördern.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endParaRPr lang="de-AT" sz="1800" dirty="0">
              <a:latin typeface="FS Me Pro" panose="02000506040000020004" pitchFamily="2" charset="0"/>
            </a:endParaRPr>
          </a:p>
        </p:txBody>
      </p:sp>
      <p:pic>
        <p:nvPicPr>
          <p:cNvPr id="2" name="Grafik 1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6D6DDB46-914D-912E-182B-6AA861E30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70" y="908720"/>
            <a:ext cx="2714429" cy="3238623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D48932-D0BB-6DB7-F92D-703B2DCF6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3" y="2158500"/>
            <a:ext cx="2610000" cy="323862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CF40E75-FC1A-7363-971F-92C900B0F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22" y="3584651"/>
            <a:ext cx="2673793" cy="3238623"/>
          </a:xfrm>
          <a:prstGeom prst="rect">
            <a:avLst/>
          </a:prstGeom>
        </p:spPr>
      </p:pic>
      <p:sp>
        <p:nvSpPr>
          <p:cNvPr id="8" name="Oval 13">
            <a:extLst>
              <a:ext uri="{FF2B5EF4-FFF2-40B4-BE49-F238E27FC236}">
                <a16:creationId xmlns:a16="http://schemas.microsoft.com/office/drawing/2014/main" id="{3FAD9312-29AE-355F-FFD7-325BDD4F5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362" y="3777812"/>
            <a:ext cx="1451093" cy="1317326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de-DE" b="1" dirty="0">
                <a:solidFill>
                  <a:srgbClr val="FFFFFF"/>
                </a:solidFill>
              </a:rPr>
              <a:t>jeweils</a:t>
            </a:r>
            <a:br>
              <a:rPr lang="de-DE" b="1" dirty="0">
                <a:solidFill>
                  <a:srgbClr val="FFFFFF"/>
                </a:solidFill>
              </a:rPr>
            </a:br>
            <a:r>
              <a:rPr lang="de-DE" b="1" dirty="0">
                <a:solidFill>
                  <a:srgbClr val="FFFFFF"/>
                </a:solidFill>
              </a:rPr>
              <a:t>120 Seiten</a:t>
            </a:r>
            <a:br>
              <a:rPr lang="de-DE" b="1" dirty="0">
                <a:solidFill>
                  <a:srgbClr val="FFFFFF"/>
                </a:solidFill>
              </a:rPr>
            </a:br>
            <a:r>
              <a:rPr lang="de-DE" sz="2400" b="1" dirty="0">
                <a:solidFill>
                  <a:srgbClr val="FFFFFF"/>
                </a:solidFill>
              </a:rPr>
              <a:t>€ 9,-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A8437A6-EFA8-A1BD-5C9A-47DB0BC88B8E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E98B5CB-25A8-B46A-DEE8-63208898BEFC}"/>
              </a:ext>
            </a:extLst>
          </p:cNvPr>
          <p:cNvGrpSpPr/>
          <p:nvPr/>
        </p:nvGrpSpPr>
        <p:grpSpPr>
          <a:xfrm>
            <a:off x="1" y="210449"/>
            <a:ext cx="6300192" cy="388755"/>
            <a:chOff x="1" y="210449"/>
            <a:chExt cx="6300192" cy="388755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8E719A7-38C0-EE02-6AF4-B63A9E604554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0D2E44-AC29-2F5C-CEB2-B42795BACFAA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21380"/>
            <a:ext cx="2921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73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400966" y="778276"/>
            <a:ext cx="73771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tx2">
                    <a:lumMod val="75000"/>
                  </a:schemeClr>
                </a:solidFill>
              </a:rPr>
              <a:t>BUCHKLUB-Jahrbücher</a:t>
            </a:r>
          </a:p>
          <a:p>
            <a:r>
              <a:rPr lang="de-AT" sz="2000" dirty="0">
                <a:solidFill>
                  <a:schemeClr val="tx2">
                    <a:lumMod val="75000"/>
                  </a:schemeClr>
                </a:solidFill>
              </a:rPr>
              <a:t>Die Vorteile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38104" y="1774619"/>
            <a:ext cx="5790080" cy="4437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unsere Jahrbücher Kindern bieten: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Einblick in aktuelle Kinderbücher, um die Freude am Lesen zu entwickeln und ein eigenes Lieblingsbuch zu finden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 Übungen und Anregungen, um sich mit dem Gelesenen auseinanderzusetzen</a:t>
            </a:r>
          </a:p>
          <a:p>
            <a:pPr>
              <a:spcAft>
                <a:spcPts val="1000"/>
              </a:spcAft>
            </a:pPr>
            <a:r>
              <a:rPr lang="de-A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unsere Jahrbücher Lehrer*innen bieten:</a:t>
            </a:r>
            <a:endParaRPr lang="de-A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einfache Handhabung: 1x bestellen und austeilen – Lesematerial für ein ganzes Schuljahr!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acht fertig ausgearbeitete Unterrichtseinheiten zur Literaturvermittlung und Leseförderung nach modernen Standards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Anregungen zur Förderung der Lesemotivation</a:t>
            </a: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konkrete Übungen zur Textreflexion und Steigerung der Lesekompetenz – analog und digital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  <p:pic>
        <p:nvPicPr>
          <p:cNvPr id="3" name="Grafik 2" descr="Ein Bild, das Kalender enthält.&#10;&#10;Automatisch generierte Beschreibung">
            <a:extLst>
              <a:ext uri="{FF2B5EF4-FFF2-40B4-BE49-F238E27FC236}">
                <a16:creationId xmlns:a16="http://schemas.microsoft.com/office/drawing/2014/main" id="{85D78F81-A44D-68D8-9290-DCEC2A274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37" y="732243"/>
            <a:ext cx="1225934" cy="1462678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BD9107-3E6B-1A72-4305-D3CC0F415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31" y="708570"/>
            <a:ext cx="1178769" cy="1462679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1AD858B-34F7-7CCC-C719-416F56FF1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38" y="729039"/>
            <a:ext cx="1207581" cy="1462679"/>
          </a:xfrm>
          <a:prstGeom prst="rect">
            <a:avLst/>
          </a:prstGeom>
        </p:spPr>
      </p:pic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6D963D54-F37D-F9A8-A4B4-00B52C1B4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19" y="2392456"/>
            <a:ext cx="3084481" cy="4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9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>
            <a:extLst>
              <a:ext uri="{FF2B5EF4-FFF2-40B4-BE49-F238E27FC236}">
                <a16:creationId xmlns:a16="http://schemas.microsoft.com/office/drawing/2014/main" id="{062E3BC8-1462-BE3B-CF6E-871C1B6B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2" y="5337868"/>
            <a:ext cx="1886525" cy="14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pic>
        <p:nvPicPr>
          <p:cNvPr id="1039" name="Picture 15">
            <a:extLst>
              <a:ext uri="{FF2B5EF4-FFF2-40B4-BE49-F238E27FC236}">
                <a16:creationId xmlns:a16="http://schemas.microsoft.com/office/drawing/2014/main" id="{54596195-7A58-D251-3B53-6D333C80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83" y="2841892"/>
            <a:ext cx="1258887" cy="150595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2EE14CE-7FD5-239B-921A-3C8139931107}"/>
              </a:ext>
            </a:extLst>
          </p:cNvPr>
          <p:cNvSpPr txBox="1"/>
          <p:nvPr/>
        </p:nvSpPr>
        <p:spPr>
          <a:xfrm>
            <a:off x="3593886" y="783631"/>
            <a:ext cx="4971440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Jahreskreis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Einstiegsseiten mit Jahreszeiten-Wimmelbild und vielen Anregungen, Sprachspielereien etc. zum Jahreskreis</a:t>
            </a: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zu jeder Jahreszeit ein Gedicht und weiterführende Buchtipps</a:t>
            </a: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BF7CB0-6003-8903-5DD0-12590EE83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8" y="3118407"/>
            <a:ext cx="1515037" cy="1090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21FA01C-A013-2B74-2FE6-AC54CEA0CCC1}"/>
              </a:ext>
            </a:extLst>
          </p:cNvPr>
          <p:cNvSpPr txBox="1"/>
          <p:nvPr/>
        </p:nvSpPr>
        <p:spPr>
          <a:xfrm>
            <a:off x="3593886" y="2852936"/>
            <a:ext cx="4971440" cy="213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Buchauszüge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für jede Jahreszeit zwei Ausschnitte aus aktuellen Kinderbüchern</a:t>
            </a: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zu jedem Auszug Übungen und Impulse vor, während und nach dem Lesen</a:t>
            </a: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zusätzliche Arbeitsblätter online</a:t>
            </a: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C25AB6-EBDA-1941-3003-CCECE443DD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6" y="3799811"/>
            <a:ext cx="775971" cy="1090724"/>
          </a:xfrm>
          <a:prstGeom prst="rect">
            <a:avLst/>
          </a:prstGeom>
        </p:spPr>
      </p:pic>
      <p:pic>
        <p:nvPicPr>
          <p:cNvPr id="12" name="Grafik 11" descr="Ein Bild, das Website, Kalender enthält.&#10;&#10;Automatisch generierte Beschreibung">
            <a:extLst>
              <a:ext uri="{FF2B5EF4-FFF2-40B4-BE49-F238E27FC236}">
                <a16:creationId xmlns:a16="http://schemas.microsoft.com/office/drawing/2014/main" id="{6CA44B6E-B975-C457-22FA-FE08BF0A1F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" y="3960096"/>
            <a:ext cx="748168" cy="1090724"/>
          </a:xfrm>
          <a:prstGeom prst="rect">
            <a:avLst/>
          </a:prstGeom>
        </p:spPr>
      </p:pic>
      <p:pic>
        <p:nvPicPr>
          <p:cNvPr id="25" name="Grafik 2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9BC6178-84B1-A9F5-97D1-AE13A802F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5" y="3983276"/>
            <a:ext cx="904352" cy="1084303"/>
          </a:xfrm>
          <a:prstGeom prst="rect">
            <a:avLst/>
          </a:prstGeom>
        </p:spPr>
      </p:pic>
      <p:pic>
        <p:nvPicPr>
          <p:cNvPr id="31" name="Grafik 3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BE6D8DC7-BEA5-47DF-CD4B-67E720549B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81" y="3781267"/>
            <a:ext cx="775971" cy="1163546"/>
          </a:xfrm>
          <a:prstGeom prst="rect">
            <a:avLst/>
          </a:prstGeom>
        </p:spPr>
      </p:pic>
      <p:pic>
        <p:nvPicPr>
          <p:cNvPr id="14" name="Grafik 1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FDB4E61-7E09-2968-CC22-F300775597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" y="4419255"/>
            <a:ext cx="762189" cy="1051115"/>
          </a:xfrm>
          <a:prstGeom prst="rect">
            <a:avLst/>
          </a:prstGeom>
        </p:spPr>
      </p:pic>
      <p:pic>
        <p:nvPicPr>
          <p:cNvPr id="27" name="Grafik 2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B0249E2-A944-D734-56FD-7535248475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7" y="4384353"/>
            <a:ext cx="777742" cy="1005672"/>
          </a:xfrm>
          <a:prstGeom prst="rect">
            <a:avLst/>
          </a:prstGeom>
        </p:spPr>
      </p:pic>
      <p:pic>
        <p:nvPicPr>
          <p:cNvPr id="29" name="Grafik 2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25E10E-A6A1-2430-61CB-762C35F944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12" y="4345038"/>
            <a:ext cx="777741" cy="1084303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D3552F84-09A0-0FCC-CF54-DD7543FB53EE}"/>
              </a:ext>
            </a:extLst>
          </p:cNvPr>
          <p:cNvSpPr txBox="1"/>
          <p:nvPr/>
        </p:nvSpPr>
        <p:spPr>
          <a:xfrm>
            <a:off x="3593886" y="5157192"/>
            <a:ext cx="4971440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Jahresaktion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als ideale Ergänzung zu den Jahrbüchern</a:t>
            </a:r>
          </a:p>
          <a:p>
            <a:pPr marL="34290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mit dem Geschichtendrachen Buchgenres kennenlernen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CDB5D1-52F5-9FFC-D022-6F69B2E2AB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778" y="771748"/>
            <a:ext cx="1272638" cy="151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6B1074-C65D-F0DD-CF4B-D9499102F0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6174" y="771748"/>
            <a:ext cx="1260350" cy="1509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F877C1-8576-5F3F-78AE-E4134393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4" y="1242038"/>
            <a:ext cx="1221360" cy="146470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1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23" y="1772816"/>
            <a:ext cx="4300208" cy="4248472"/>
          </a:xfrm>
          <a:prstGeom prst="rect">
            <a:avLst/>
          </a:prstGeom>
        </p:spPr>
      </p:pic>
      <p:pic>
        <p:nvPicPr>
          <p:cNvPr id="10" name="Picture 9" descr="bk_logo_4C_quer_klei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-396552" y="620688"/>
            <a:ext cx="8097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Lesekonzept von Rosebrock und Nix</a:t>
            </a:r>
          </a:p>
          <a:p>
            <a:endParaRPr lang="de-AT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8389" y="1207045"/>
            <a:ext cx="4869675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Wir stärken </a:t>
            </a:r>
            <a:r>
              <a:rPr lang="de-AT" sz="28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vor dem Lesen </a:t>
            </a:r>
            <a:br>
              <a:rPr lang="de-AT" sz="28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</a:br>
            <a:r>
              <a:rPr lang="de-AT" sz="2000" dirty="0">
                <a:solidFill>
                  <a:prstClr val="black"/>
                </a:solidFill>
              </a:rPr>
              <a:t>die Leseanimation: Wortschatzkiste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(flüssiges Lesen wird möglich - </a:t>
            </a:r>
            <a:r>
              <a:rPr lang="de-AT" sz="2000" b="1" dirty="0">
                <a:solidFill>
                  <a:srgbClr val="1F497D"/>
                </a:solidFill>
              </a:rPr>
              <a:t>Prozessebene</a:t>
            </a:r>
            <a:r>
              <a:rPr lang="de-AT" sz="20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Wir stellen Zwischenfragen </a:t>
            </a:r>
            <a:r>
              <a:rPr lang="de-AT" sz="28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während des Lesens</a:t>
            </a:r>
            <a:r>
              <a:rPr lang="de-AT" sz="2000" dirty="0">
                <a:solidFill>
                  <a:prstClr val="black"/>
                </a:solidFill>
              </a:rPr>
              <a:t>: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Kinder stehen im Mittelpunkt (aktive Beteiligung auf der </a:t>
            </a:r>
            <a:r>
              <a:rPr lang="de-AT" sz="2000" b="1" dirty="0">
                <a:solidFill>
                  <a:srgbClr val="1F497D"/>
                </a:solidFill>
              </a:rPr>
              <a:t>Subjektebene</a:t>
            </a:r>
            <a:r>
              <a:rPr lang="de-AT" sz="20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prstClr val="black"/>
                </a:solidFill>
              </a:rPr>
              <a:t>Wir stellen eine Anschlusskommunikation </a:t>
            </a:r>
            <a:r>
              <a:rPr lang="de-AT" sz="2800" b="1" dirty="0">
                <a:solidFill>
                  <a:srgbClr val="1F497D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rPr>
              <a:t>nach dem Lesen </a:t>
            </a:r>
            <a:r>
              <a:rPr lang="de-AT" sz="2000" dirty="0">
                <a:solidFill>
                  <a:prstClr val="black"/>
                </a:solidFill>
              </a:rPr>
              <a:t>her: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Was hat die Geschichte mit mir zu tun?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dirty="0">
                <a:solidFill>
                  <a:prstClr val="black"/>
                </a:solidFill>
              </a:rPr>
              <a:t>(Kein Text bleibt unreflektiert – </a:t>
            </a:r>
            <a:br>
              <a:rPr lang="de-AT" sz="2000" dirty="0">
                <a:solidFill>
                  <a:prstClr val="black"/>
                </a:solidFill>
              </a:rPr>
            </a:br>
            <a:r>
              <a:rPr lang="de-AT" sz="2000" b="1" dirty="0">
                <a:solidFill>
                  <a:srgbClr val="1F497D"/>
                </a:solidFill>
              </a:rPr>
              <a:t>Soziale Ebene</a:t>
            </a:r>
            <a:r>
              <a:rPr lang="de-AT" sz="20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olidFill>
                <a:prstClr val="black"/>
              </a:solidFill>
            </a:endParaRPr>
          </a:p>
          <a:p>
            <a:endParaRPr lang="de-AT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www.morawa.at/annotstream/9783834020369/COP/Rosebrock-Cornelia/Grundlagen-der-Lesedidaktik.jpg?sq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8">
            <a:off x="7290378" y="799731"/>
            <a:ext cx="1355520" cy="20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leichschenkliges Dreieck 1">
            <a:extLst>
              <a:ext uri="{FF2B5EF4-FFF2-40B4-BE49-F238E27FC236}">
                <a16:creationId xmlns:a16="http://schemas.microsoft.com/office/drawing/2014/main" id="{97B6F3B9-4774-2119-A229-71456F7CF67E}"/>
              </a:ext>
            </a:extLst>
          </p:cNvPr>
          <p:cNvSpPr/>
          <p:nvPr/>
        </p:nvSpPr>
        <p:spPr>
          <a:xfrm rot="5400000">
            <a:off x="6255803" y="256810"/>
            <a:ext cx="378609" cy="289829"/>
          </a:xfrm>
          <a:prstGeom prst="triangle">
            <a:avLst>
              <a:gd name="adj" fmla="val 51558"/>
            </a:avLst>
          </a:prstGeom>
          <a:solidFill>
            <a:srgbClr val="F1DC81">
              <a:alpha val="70000"/>
            </a:srgb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 anchor="ctr">
            <a:spAutoFit/>
          </a:bodyPr>
          <a:lstStyle/>
          <a:p>
            <a:pPr indent="-342900" algn="ctr" eaLnBrk="0" fontAlgn="base" hangingPunct="0">
              <a:spcBef>
                <a:spcPct val="0"/>
              </a:spcBef>
              <a:spcAft>
                <a:spcPts val="600"/>
              </a:spcAft>
            </a:pPr>
            <a:endParaRPr lang="de-AT" sz="2400" dirty="0">
              <a:solidFill>
                <a:prstClr val="black"/>
              </a:solidFill>
              <a:effectLst>
                <a:outerShdw dist="2540000" sx="1000" sy="1000" algn="tl">
                  <a:srgbClr val="000000"/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A2C4B0-F721-369F-1B86-EFB1E6E9E09B}"/>
              </a:ext>
            </a:extLst>
          </p:cNvPr>
          <p:cNvSpPr txBox="1"/>
          <p:nvPr/>
        </p:nvSpPr>
        <p:spPr>
          <a:xfrm>
            <a:off x="647564" y="23555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sz="1600" b="1" dirty="0">
                <a:solidFill>
                  <a:srgbClr val="1F497D"/>
                </a:solidFill>
              </a:rPr>
              <a:t>BUCHKLUB-Jahrbücher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5707C78-3FA2-1B80-B518-F4C4F56AE449}"/>
              </a:ext>
            </a:extLst>
          </p:cNvPr>
          <p:cNvGrpSpPr/>
          <p:nvPr/>
        </p:nvGrpSpPr>
        <p:grpSpPr>
          <a:xfrm>
            <a:off x="1" y="210449"/>
            <a:ext cx="6300192" cy="388755"/>
            <a:chOff x="1" y="210449"/>
            <a:chExt cx="6300192" cy="3887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E8BE53B-A65A-BF1E-5729-80DA2065DF9F}"/>
                </a:ext>
              </a:extLst>
            </p:cNvPr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9C52BE9-3C9B-69BB-8E1D-CC54AE022B30}"/>
                </a:ext>
              </a:extLst>
            </p:cNvPr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91522714-510A-715D-22D7-50743469193F}"/>
              </a:ext>
            </a:extLst>
          </p:cNvPr>
          <p:cNvSpPr txBox="1"/>
          <p:nvPr/>
        </p:nvSpPr>
        <p:spPr>
          <a:xfrm>
            <a:off x="2985393" y="802449"/>
            <a:ext cx="4922684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Vor dem Lesen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Mit der Wortschatzkiste werden schwierige Wörter aus dem Text erklärt oder spielerisch vorgestellt, um die Kinder beim Lesen des Textes zu unterstützen.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Mit einer weiteren Übung wird das Vorwissen der Kinder zum jeweiligen Thema aktiviert.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BCA707-6898-0DE4-7550-451783654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21" y="856915"/>
            <a:ext cx="1692188" cy="2024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AC36EA-70A4-023E-D685-453816C7B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5" y="3457180"/>
            <a:ext cx="1692188" cy="2031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0193801-3805-CFB9-2B4E-83168B6EF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014" y="3442317"/>
            <a:ext cx="1699841" cy="2039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27EC08-FA59-4C18-2F62-D1039F884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755" y="3448439"/>
            <a:ext cx="1697980" cy="2039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5F6A1E5-6DB9-B608-9407-0F0C535BA62B}"/>
              </a:ext>
            </a:extLst>
          </p:cNvPr>
          <p:cNvSpPr txBox="1"/>
          <p:nvPr/>
        </p:nvSpPr>
        <p:spPr>
          <a:xfrm>
            <a:off x="527881" y="30439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Wortschatzkiste</a:t>
            </a:r>
            <a:endParaRPr lang="de-AT" b="1" dirty="0">
              <a:solidFill>
                <a:prstClr val="black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99F0FF0-2EAF-630D-571D-38EE502A6106}"/>
              </a:ext>
            </a:extLst>
          </p:cNvPr>
          <p:cNvSpPr txBox="1"/>
          <p:nvPr/>
        </p:nvSpPr>
        <p:spPr>
          <a:xfrm>
            <a:off x="4874032" y="30392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Vorwissen aktivieren</a:t>
            </a:r>
            <a:endParaRPr lang="de-AT" b="1" dirty="0">
              <a:solidFill>
                <a:prstClr val="black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B281DC6-8C72-F10F-CA43-C52C4ADB4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175" y="3444709"/>
            <a:ext cx="1706916" cy="2039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32D6059-C88D-CB61-66C7-69B16CBA1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327" y="4582640"/>
            <a:ext cx="1706917" cy="2039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0CC1F02-E3B7-1F18-A861-5E82F87CF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451" y="4576137"/>
            <a:ext cx="1714044" cy="20528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034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bk_logo_4C_quer_kle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33941"/>
            <a:ext cx="1944215" cy="34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15" name="Gruppieren 14"/>
          <p:cNvGrpSpPr/>
          <p:nvPr/>
        </p:nvGrpSpPr>
        <p:grpSpPr>
          <a:xfrm>
            <a:off x="1" y="210449"/>
            <a:ext cx="6590021" cy="388755"/>
            <a:chOff x="1" y="210449"/>
            <a:chExt cx="6590021" cy="388755"/>
          </a:xfrm>
        </p:grpSpPr>
        <p:sp>
          <p:nvSpPr>
            <p:cNvPr id="16" name="Rechteck 15"/>
            <p:cNvSpPr/>
            <p:nvPr/>
          </p:nvSpPr>
          <p:spPr>
            <a:xfrm rot="5400000">
              <a:off x="2955719" y="-2745269"/>
              <a:ext cx="388755" cy="6300192"/>
            </a:xfrm>
            <a:prstGeom prst="rect">
              <a:avLst/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8" name="Gleichschenkliges Dreieck 17"/>
            <p:cNvSpPr/>
            <p:nvPr/>
          </p:nvSpPr>
          <p:spPr>
            <a:xfrm rot="5400000">
              <a:off x="6255803" y="256810"/>
              <a:ext cx="378609" cy="289829"/>
            </a:xfrm>
            <a:prstGeom prst="triangle">
              <a:avLst>
                <a:gd name="adj" fmla="val 51558"/>
              </a:avLst>
            </a:prstGeom>
            <a:solidFill>
              <a:srgbClr val="F1DC81">
                <a:alpha val="70000"/>
              </a:srgbClr>
            </a:solidFill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/>
            <a:p>
              <a:pPr indent="-342900"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endParaRPr lang="de-AT" sz="2400" dirty="0">
                <a:solidFill>
                  <a:prstClr val="black"/>
                </a:solidFill>
                <a:effectLst>
                  <a:outerShdw dist="2540000" sx="1000" sy="1000" algn="tl">
                    <a:srgbClr val="000000"/>
                  </a:outerShdw>
                </a:effectLst>
                <a:ea typeface="Calibri"/>
                <a:cs typeface="Times New Roman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7564" y="235550"/>
              <a:ext cx="4212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1600" b="1" dirty="0">
                  <a:solidFill>
                    <a:srgbClr val="1F497D"/>
                  </a:solidFill>
                </a:rPr>
                <a:t>BUCHKLUB-Jahrbücher – Aufbau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6AB29497-EA23-A64F-5E15-9C33A6CCD112}"/>
              </a:ext>
            </a:extLst>
          </p:cNvPr>
          <p:cNvSpPr txBox="1"/>
          <p:nvPr/>
        </p:nvSpPr>
        <p:spPr>
          <a:xfrm>
            <a:off x="4283968" y="1090778"/>
            <a:ext cx="4968551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Während des Lesens</a:t>
            </a:r>
            <a:endParaRPr lang="de-AT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Ausschnitt aus einem Kinderbuch mit Originalillustrationen</a:t>
            </a:r>
          </a:p>
          <a:p>
            <a:pPr>
              <a:spcAft>
                <a:spcPts val="1000"/>
              </a:spcAft>
            </a:pPr>
            <a:r>
              <a:rPr lang="de-AT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Unter dem Text finden Lehrer*innen zahlreiche Anregungen und Impulse, um sich mit dem Gelesenen weiterführend auseinander zu setzen.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B23CA1-770B-FFD9-933C-38A3E75EE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11" y="1090778"/>
            <a:ext cx="1800200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429596-9EC6-2F69-FEBB-706287A0B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312" y="1090778"/>
            <a:ext cx="1781448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6B1BCF-A447-DD64-CA5E-4610155CB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17" y="3718741"/>
            <a:ext cx="1788865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D28828-49BA-C39F-AF8C-29AB5D90D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117" y="3718741"/>
            <a:ext cx="1785359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1CA29F-B8AF-3FA7-8713-0EC1D3AC9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414" y="3718741"/>
            <a:ext cx="1788865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EDFAF6F-149C-11EE-6772-45A9CF408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5279" y="3718741"/>
            <a:ext cx="1779499" cy="2140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02E323C-F4F2-FA82-97AB-550ED9875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28476">
            <a:off x="1816503" y="3073354"/>
            <a:ext cx="341406" cy="6096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52CBB2-1EDD-1D42-F4C5-D98D6A0E9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28476">
            <a:off x="1811511" y="5695653"/>
            <a:ext cx="341406" cy="6096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78EEE17-F8F4-00D1-0A7A-F63565E7E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28476">
            <a:off x="5865739" y="5695653"/>
            <a:ext cx="34140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333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Microsoft Office PowerPoint</Application>
  <PresentationFormat>Bildschirmpräsentation (4:3)</PresentationFormat>
  <Paragraphs>169</Paragraphs>
  <Slides>23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FS Me Pro</vt:lpstr>
      <vt:lpstr>Supernett-Regular</vt:lpstr>
      <vt:lpstr>Symbol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König, MMag. Michaela</dc:creator>
  <cp:lastModifiedBy>Johannes Knoebl</cp:lastModifiedBy>
  <cp:revision>205</cp:revision>
  <cp:lastPrinted>2023-06-01T13:28:05Z</cp:lastPrinted>
  <dcterms:created xsi:type="dcterms:W3CDTF">2020-08-26T15:57:21Z</dcterms:created>
  <dcterms:modified xsi:type="dcterms:W3CDTF">2023-06-21T12:46:03Z</dcterms:modified>
</cp:coreProperties>
</file>