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70" r:id="rId3"/>
    <p:sldId id="257" r:id="rId4"/>
    <p:sldId id="258" r:id="rId5"/>
    <p:sldId id="313" r:id="rId6"/>
    <p:sldId id="275" r:id="rId7"/>
    <p:sldId id="260" r:id="rId8"/>
    <p:sldId id="261" r:id="rId9"/>
    <p:sldId id="266" r:id="rId10"/>
    <p:sldId id="268" r:id="rId11"/>
    <p:sldId id="294" r:id="rId12"/>
    <p:sldId id="297" r:id="rId13"/>
    <p:sldId id="306" r:id="rId14"/>
    <p:sldId id="318" r:id="rId15"/>
    <p:sldId id="280" r:id="rId16"/>
    <p:sldId id="296" r:id="rId17"/>
    <p:sldId id="295" r:id="rId18"/>
    <p:sldId id="317" r:id="rId19"/>
    <p:sldId id="267" r:id="rId20"/>
    <p:sldId id="287" r:id="rId21"/>
    <p:sldId id="265" r:id="rId22"/>
    <p:sldId id="310" r:id="rId23"/>
    <p:sldId id="312" r:id="rId24"/>
    <p:sldId id="320" r:id="rId25"/>
    <p:sldId id="321" r:id="rId26"/>
    <p:sldId id="311" r:id="rId27"/>
    <p:sldId id="282" r:id="rId28"/>
    <p:sldId id="289" r:id="rId29"/>
    <p:sldId id="322" r:id="rId30"/>
    <p:sldId id="290" r:id="rId31"/>
    <p:sldId id="281" r:id="rId32"/>
    <p:sldId id="269" r:id="rId33"/>
    <p:sldId id="319" r:id="rId34"/>
    <p:sldId id="315" r:id="rId35"/>
  </p:sldIdLst>
  <p:sldSz cx="9144000" cy="6858000" type="screen4x3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tzl, Ingrid" initials="DI" lastIdx="15" clrIdx="0"/>
  <p:cmAuthor id="1" name="König, MMag. Michaela" initials="M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DC81"/>
    <a:srgbClr val="EBE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60"/>
  </p:normalViewPr>
  <p:slideViewPr>
    <p:cSldViewPr>
      <p:cViewPr varScale="1">
        <p:scale>
          <a:sx n="103" d="100"/>
          <a:sy n="103" d="100"/>
        </p:scale>
        <p:origin x="-3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82B54-85A0-4399-9BAA-5820A26CA909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C139D-E569-4E90-AEBE-C8BC2B777E5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1943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11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87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15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83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7474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3218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4356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30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1169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794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10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52245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3185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0214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5DDA2-55C0-43F9-970C-5B47911797EA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DAFF7-9560-4D03-BA45-B3A73C40466B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4386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AC8F5-C4BE-45D5-AD81-3E5716CCCAC6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9CB1C-6CF4-4924-A679-2D823D6250E0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6790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81186-B347-48B4-977D-BB6446DCA920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92438-473B-4229-84C2-09643B9C58D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56341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E4796-ECB3-48DB-B3E4-EE4F6E90C7EE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70633-4E65-4DB1-9A5D-F5EFF4856B00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0607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F455B-2B16-4CCC-88A3-D297F7334EE9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5420E-A1A4-499A-933F-86A414EBD418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2898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88134-CD58-4DE6-B20F-698742458010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05514-6F3F-4227-9F97-27119A2E4A5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7472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B3386-1A47-43CA-B57E-E5514B8490DB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2EBEB-5325-4F96-A022-416B9D709F94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4135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251E4-125E-4966-89BC-951D8C5E23E1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7C669-623A-4473-817D-952E787F98B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8986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2C552-3D0C-452B-B8CE-698A98F7C75A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2CC18-2B01-4A46-8883-DC3FD38C598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3602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903AB-7221-4AFD-AC2A-83B02B83F131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22E37-C68B-4B30-B959-ACE545A9766B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9208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4A5C4-EDF6-4171-9409-DCA44E777C10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F6487-AA7E-4C85-A99A-43F9A35B959B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426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927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243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6615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764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752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091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093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08717-39EE-4D72-9B41-4095B88322C3}" type="datetimeFigureOut">
              <a:rPr lang="de-AT" smtClean="0"/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409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D364E01-2EFA-48FF-9994-22DF9DF4D452}" type="datetimeFigureOut">
              <a:rPr lang="de-AT"/>
              <a:pPr>
                <a:defRPr/>
              </a:pPr>
              <a:t>27.04.2023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3977860-95E7-4405-9995-194DCF41440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347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7.jpeg"/><Relationship Id="rId3" Type="http://schemas.openxmlformats.org/officeDocument/2006/relationships/image" Target="../media/image38.jpeg"/><Relationship Id="rId7" Type="http://schemas.openxmlformats.org/officeDocument/2006/relationships/image" Target="../media/image41.emf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11" Type="http://schemas.openxmlformats.org/officeDocument/2006/relationships/image" Target="../media/image45.jpeg"/><Relationship Id="rId5" Type="http://schemas.openxmlformats.org/officeDocument/2006/relationships/image" Target="../media/image39.emf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1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60.emf"/><Relationship Id="rId3" Type="http://schemas.openxmlformats.org/officeDocument/2006/relationships/image" Target="../media/image1.jpeg"/><Relationship Id="rId7" Type="http://schemas.openxmlformats.org/officeDocument/2006/relationships/image" Target="../media/image54.emf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emf"/><Relationship Id="rId11" Type="http://schemas.openxmlformats.org/officeDocument/2006/relationships/image" Target="../media/image58.emf"/><Relationship Id="rId5" Type="http://schemas.openxmlformats.org/officeDocument/2006/relationships/image" Target="../media/image52.emf"/><Relationship Id="rId10" Type="http://schemas.openxmlformats.org/officeDocument/2006/relationships/image" Target="../media/image57.emf"/><Relationship Id="rId4" Type="http://schemas.openxmlformats.org/officeDocument/2006/relationships/image" Target="../media/image51.emf"/><Relationship Id="rId9" Type="http://schemas.openxmlformats.org/officeDocument/2006/relationships/image" Target="../media/image56.emf"/><Relationship Id="rId1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://www.buchklub.a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.jpeg"/><Relationship Id="rId7" Type="http://schemas.openxmlformats.org/officeDocument/2006/relationships/image" Target="https://www.jugendliteratur.at/images/oekjb/orlovsky.jpg" TargetMode="External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11" Type="http://schemas.openxmlformats.org/officeDocument/2006/relationships/image" Target="../media/image68.png"/><Relationship Id="rId5" Type="http://schemas.openxmlformats.org/officeDocument/2006/relationships/image" Target="https://www.dioezese-linz.at/img/bd/7d/2ee26af7f1a8f4d0695c/Lena_Raubaum-img_9748_reinhard_steiner.jpg" TargetMode="External"/><Relationship Id="rId10" Type="http://schemas.openxmlformats.org/officeDocument/2006/relationships/image" Target="../media/image67.jpeg"/><Relationship Id="rId4" Type="http://schemas.openxmlformats.org/officeDocument/2006/relationships/image" Target="../media/image64.jpeg"/><Relationship Id="rId9" Type="http://schemas.openxmlformats.org/officeDocument/2006/relationships/image" Target="https://www.ggverlag.at/wp-content/uploads/1970.jpe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1.jpe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6.jp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14.jp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1.jpeg"/><Relationship Id="rId7" Type="http://schemas.openxmlformats.org/officeDocument/2006/relationships/image" Target="../media/image87.jpeg"/><Relationship Id="rId12" Type="http://schemas.openxmlformats.org/officeDocument/2006/relationships/image" Target="../media/image9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14.jpg"/><Relationship Id="rId9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97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tiff"/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.jpeg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4" Type="http://schemas.openxmlformats.org/officeDocument/2006/relationships/image" Target="../media/image102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18" Type="http://schemas.openxmlformats.org/officeDocument/2006/relationships/image" Target="../media/image135.jpeg"/><Relationship Id="rId3" Type="http://schemas.openxmlformats.org/officeDocument/2006/relationships/image" Target="../media/image1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11" Type="http://schemas.openxmlformats.org/officeDocument/2006/relationships/image" Target="../media/image128.pn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10" Type="http://schemas.openxmlformats.org/officeDocument/2006/relationships/image" Target="../media/image127.pn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jpe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jpeg"/><Relationship Id="rId17" Type="http://schemas.openxmlformats.org/officeDocument/2006/relationships/image" Target="../media/image157.png"/><Relationship Id="rId2" Type="http://schemas.openxmlformats.org/officeDocument/2006/relationships/image" Target="../media/image142.jpeg"/><Relationship Id="rId16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5" Type="http://schemas.openxmlformats.org/officeDocument/2006/relationships/image" Target="../media/image155.jpe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bk_logo_4C_quer_klei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19" y="801286"/>
            <a:ext cx="491552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-62519" y="164546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36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Schuljahr 2023/2024</a:t>
            </a:r>
            <a:endParaRPr lang="de-AT" sz="36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E20A399B-A326-6738-0F99-8252312E83D8}"/>
              </a:ext>
            </a:extLst>
          </p:cNvPr>
          <p:cNvSpPr/>
          <p:nvPr/>
        </p:nvSpPr>
        <p:spPr>
          <a:xfrm>
            <a:off x="0" y="253810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60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Gute Bildung</a:t>
            </a:r>
            <a:br>
              <a:rPr lang="de-AT" sz="60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</a:br>
            <a:r>
              <a:rPr lang="de-AT" sz="60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braucht </a:t>
            </a:r>
            <a:br>
              <a:rPr lang="de-AT" sz="60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</a:br>
            <a:r>
              <a:rPr lang="de-AT" sz="60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gute Bücher!</a:t>
            </a:r>
            <a:endParaRPr lang="de-AT" sz="6000" dirty="0">
              <a:solidFill>
                <a:schemeClr val="tx2"/>
              </a:solidFill>
            </a:endParaRP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76A85BF-4710-5B89-021A-B695A83F7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8" y="2522640"/>
            <a:ext cx="3051101" cy="4739936"/>
          </a:xfrm>
          <a:prstGeom prst="rect">
            <a:avLst/>
          </a:prstGeom>
        </p:spPr>
      </p:pic>
      <p:pic>
        <p:nvPicPr>
          <p:cNvPr id="8" name="Grafik 7" descr="Ein Bild, das Text, Puppe enthält.&#10;&#10;Automatisch generierte Beschreibung">
            <a:extLst>
              <a:ext uri="{FF2B5EF4-FFF2-40B4-BE49-F238E27FC236}">
                <a16:creationId xmlns:a16="http://schemas.microsoft.com/office/drawing/2014/main" xmlns="" id="{1E83778B-29F6-11A1-4A0E-1571CB730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31604"/>
            <a:ext cx="1183243" cy="15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02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" name="Textfeld 1"/>
          <p:cNvSpPr txBox="1"/>
          <p:nvPr/>
        </p:nvSpPr>
        <p:spPr>
          <a:xfrm>
            <a:off x="400966" y="778276"/>
            <a:ext cx="73771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chemeClr val="tx2">
                    <a:lumMod val="75000"/>
                  </a:schemeClr>
                </a:solidFill>
              </a:rPr>
              <a:t>BUCHKLUB-Jahrbücher</a:t>
            </a:r>
          </a:p>
          <a:p>
            <a:r>
              <a:rPr lang="de-AT" sz="2000" dirty="0">
                <a:solidFill>
                  <a:schemeClr val="tx2">
                    <a:lumMod val="75000"/>
                  </a:schemeClr>
                </a:solidFill>
              </a:rPr>
              <a:t>Die Vorteile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38104" y="1774619"/>
            <a:ext cx="5790080" cy="4437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de-A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unsere Jahrbücher Kindern bieten: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Einblick in aktuelle Kinderbücher, um die Freude am Lesen zu entwickeln und ein eigenes Lieblingsbuch zu finden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viele Übungen und Anregungen, um sich mit dem Gelesenen auseinanderzusetzen</a:t>
            </a:r>
          </a:p>
          <a:p>
            <a:pPr>
              <a:spcAft>
                <a:spcPts val="1000"/>
              </a:spcAft>
            </a:pPr>
            <a:r>
              <a:rPr lang="de-A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unsere Jahrbücher Lehrer*innen bieten: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einfache Handhabung: 1x bestellen und austeilen – Lesematerial für ein ganzes Schuljahr!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acht fertig ausgearbeitete Unterrichtseinheiten zur Literaturvermittlung und Leseförderung nach modernen Standards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Anregungen zur Förderung der Lesemotivation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konkrete Übungen zur Textreflexion und Steigerung der Lesekompetenz – analog und digital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6" name="Rechteck 15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8" name="Gleichschenkliges Dreieck 17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</a:t>
              </a:r>
            </a:p>
          </p:txBody>
        </p:sp>
      </p:grpSp>
      <p:pic>
        <p:nvPicPr>
          <p:cNvPr id="3" name="Grafik 2" descr="Ein Bild, das Kalender enthält.&#10;&#10;Automatisch generierte Beschreibung">
            <a:extLst>
              <a:ext uri="{FF2B5EF4-FFF2-40B4-BE49-F238E27FC236}">
                <a16:creationId xmlns:a16="http://schemas.microsoft.com/office/drawing/2014/main" xmlns="" id="{85D78F81-A44D-68D8-9290-DCEC2A274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37" y="732243"/>
            <a:ext cx="1225934" cy="1462678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4ABD9107-3E6B-1A72-4305-D3CC0F415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31" y="708570"/>
            <a:ext cx="1178769" cy="1462679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1AD858B-34F7-7CCC-C719-416F56FF15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38" y="729039"/>
            <a:ext cx="1207581" cy="1462679"/>
          </a:xfrm>
          <a:prstGeom prst="rect">
            <a:avLst/>
          </a:prstGeom>
        </p:spPr>
      </p:pic>
      <p:pic>
        <p:nvPicPr>
          <p:cNvPr id="8" name="Grafik 7" descr="Ein Bild, das Diagramm enthält.&#10;&#10;Automatisch generierte Beschreibung">
            <a:extLst>
              <a:ext uri="{FF2B5EF4-FFF2-40B4-BE49-F238E27FC236}">
                <a16:creationId xmlns:a16="http://schemas.microsoft.com/office/drawing/2014/main" xmlns="" id="{6D963D54-F37D-F9A8-A4B4-00B52C1B4D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19" y="2392456"/>
            <a:ext cx="3084481" cy="45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49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8" name="Rechteck 17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Gleichschenkliges Dreieck 18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B0EE8374-37E9-05BD-0367-91A3E0006D4D}"/>
              </a:ext>
            </a:extLst>
          </p:cNvPr>
          <p:cNvSpPr txBox="1"/>
          <p:nvPr/>
        </p:nvSpPr>
        <p:spPr>
          <a:xfrm>
            <a:off x="368660" y="764704"/>
            <a:ext cx="8307796" cy="5731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Pädagogischer Hintergrund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Unsere Jahrbücher arbeiten mit dem </a:t>
            </a:r>
            <a:r>
              <a:rPr lang="de-A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Mehrebenenmodell des Lesens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von Rosebrock &amp; </a:t>
            </a:r>
            <a:r>
              <a:rPr lang="de-AT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Nix. 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Modell beschreibt drei Ebenen, die die hohe mentale Komplexität des Lesens darstellen sollen. </a:t>
            </a:r>
            <a:b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de-A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Prozessebene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behandelt die kognitive Tätigkeit beim Lesen. Also Buchstaben-/Wort- und Satzerkennung, sowie das Verknüpfen der Sätze im Sinne einer lokalen Kohärenzbildung. </a:t>
            </a:r>
            <a:b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de-A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Subjektebene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beschreibt das Weltwissen, die innere Beteiligung, die Reflexion und die Motivation eines Lesers/einer Leserin überhaupt zu lesen. </a:t>
            </a:r>
            <a:b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de-A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sozialen Ebene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Mehrebenenmodells befasst sich mit dem Einfluss der sozialen Situation der lesenden Person, die von der Familie, der Schule, sogenannten „</a:t>
            </a:r>
            <a:r>
              <a:rPr lang="de-AT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peer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groups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und dem kulturellen Leben beeinflusst wird.</a:t>
            </a:r>
          </a:p>
          <a:p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Zusammenspiel und das bewusste Beachten der Ebenen ermöglichen einen erfolgreichen Leseunterricht. Dabei hilft die Struktur der Buchklub-Jahrbücher, die sich der „vor-während-nach dem Lesen“-Praxis bedient. Sie ist ein Konvolut aus kompetenzorientierten Lesetechniken, die, je nach Lesezielen, als Lesestrategie eingesetzt werden können und sowohl die Lesemotivation steigern als auch das sprachsensible Unterrichten unterstützen.</a:t>
            </a:r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4036582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">
            <a:extLst>
              <a:ext uri="{FF2B5EF4-FFF2-40B4-BE49-F238E27FC236}">
                <a16:creationId xmlns:a16="http://schemas.microsoft.com/office/drawing/2014/main" xmlns="" id="{062E3BC8-1462-BE3B-CF6E-871C1B6BB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2" y="5337868"/>
            <a:ext cx="1886525" cy="149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bk_logo_4C_quer_klei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6" name="Rechteck 15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8" name="Gleichschenkliges Dreieck 17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 – Aufbau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5213A7F-E205-5481-50F3-BF0F0B868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218">
            <a:off x="350433" y="806338"/>
            <a:ext cx="1266825" cy="15097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F427739F-1503-FDDD-2B87-95481BB18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642">
            <a:off x="1351845" y="874701"/>
            <a:ext cx="1262062" cy="1508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EF877C1-8576-5F3F-78AE-E4134393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21" y="1278818"/>
            <a:ext cx="1258887" cy="15097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xmlns="" id="{54596195-7A58-D251-3B53-6D333C80E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783" y="2841892"/>
            <a:ext cx="1258887" cy="150595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82EE14CE-7FD5-239B-921A-3C8139931107}"/>
              </a:ext>
            </a:extLst>
          </p:cNvPr>
          <p:cNvSpPr txBox="1"/>
          <p:nvPr/>
        </p:nvSpPr>
        <p:spPr>
          <a:xfrm>
            <a:off x="3593886" y="980728"/>
            <a:ext cx="4971440" cy="1758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Jahreskreis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Einstiegsseiten mit vielen Anregungen, Sprachspielereien </a:t>
            </a: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etc. z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Jahreskreis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 jeder Jahreszeit ein Gedicht und weiterführende Buchtipps</a:t>
            </a:r>
          </a:p>
        </p:txBody>
      </p: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A4BF7CB0-6003-8903-5DD0-12590EE830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8" y="3118407"/>
            <a:ext cx="1515037" cy="10907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xmlns="" id="{521FA01C-A013-2B74-2FE6-AC54CEA0CCC1}"/>
              </a:ext>
            </a:extLst>
          </p:cNvPr>
          <p:cNvSpPr txBox="1"/>
          <p:nvPr/>
        </p:nvSpPr>
        <p:spPr>
          <a:xfrm>
            <a:off x="3593886" y="2852936"/>
            <a:ext cx="4971440" cy="2132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Buchauszüge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jede Jahreszeit zwei Ausschnitte aus aktuellen Kinderbüchern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jedem Auszug Übungen und Impulse vor, während und nach dem Lesen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zusätzliche Arbeitsblätter online</a:t>
            </a:r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E3C25AB6-EBDA-1941-3003-CCECE443DD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6" y="3799811"/>
            <a:ext cx="775971" cy="1090724"/>
          </a:xfrm>
          <a:prstGeom prst="rect">
            <a:avLst/>
          </a:prstGeom>
        </p:spPr>
      </p:pic>
      <p:pic>
        <p:nvPicPr>
          <p:cNvPr id="12" name="Grafik 11" descr="Ein Bild, das Website, Kalender enthält.&#10;&#10;Automatisch generierte Beschreibung">
            <a:extLst>
              <a:ext uri="{FF2B5EF4-FFF2-40B4-BE49-F238E27FC236}">
                <a16:creationId xmlns:a16="http://schemas.microsoft.com/office/drawing/2014/main" xmlns="" id="{6CA44B6E-B975-C457-22FA-FE08BF0A1F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" y="3960096"/>
            <a:ext cx="748168" cy="1090724"/>
          </a:xfrm>
          <a:prstGeom prst="rect">
            <a:avLst/>
          </a:prstGeom>
        </p:spPr>
      </p:pic>
      <p:pic>
        <p:nvPicPr>
          <p:cNvPr id="25" name="Grafik 24" descr="Ein Bild, das Diagramm enthält.&#10;&#10;Automatisch generierte Beschreibung">
            <a:extLst>
              <a:ext uri="{FF2B5EF4-FFF2-40B4-BE49-F238E27FC236}">
                <a16:creationId xmlns:a16="http://schemas.microsoft.com/office/drawing/2014/main" xmlns="" id="{99BC6178-84B1-A9F5-97D1-AE13A802FC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35" y="3983276"/>
            <a:ext cx="904352" cy="1084303"/>
          </a:xfrm>
          <a:prstGeom prst="rect">
            <a:avLst/>
          </a:prstGeom>
        </p:spPr>
      </p:pic>
      <p:pic>
        <p:nvPicPr>
          <p:cNvPr id="31" name="Grafik 30" descr="Ein Bild, das Diagramm enthält.&#10;&#10;Automatisch generierte Beschreibung">
            <a:extLst>
              <a:ext uri="{FF2B5EF4-FFF2-40B4-BE49-F238E27FC236}">
                <a16:creationId xmlns:a16="http://schemas.microsoft.com/office/drawing/2014/main" xmlns="" id="{BE6D8DC7-BEA5-47DF-CD4B-67E720549B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81" y="3781267"/>
            <a:ext cx="775971" cy="1163546"/>
          </a:xfrm>
          <a:prstGeom prst="rect">
            <a:avLst/>
          </a:prstGeom>
        </p:spPr>
      </p:pic>
      <p:pic>
        <p:nvPicPr>
          <p:cNvPr id="14" name="Grafik 13" descr="Ein Bild, das Karte enthält.&#10;&#10;Automatisch generierte Beschreibung">
            <a:extLst>
              <a:ext uri="{FF2B5EF4-FFF2-40B4-BE49-F238E27FC236}">
                <a16:creationId xmlns:a16="http://schemas.microsoft.com/office/drawing/2014/main" xmlns="" id="{3FDB4E61-7E09-2968-CC22-F300775597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" y="4419255"/>
            <a:ext cx="762189" cy="1051115"/>
          </a:xfrm>
          <a:prstGeom prst="rect">
            <a:avLst/>
          </a:prstGeom>
        </p:spPr>
      </p:pic>
      <p:pic>
        <p:nvPicPr>
          <p:cNvPr id="27" name="Grafik 26" descr="Ein Bild, das Karte enthält.&#10;&#10;Automatisch generierte Beschreibung">
            <a:extLst>
              <a:ext uri="{FF2B5EF4-FFF2-40B4-BE49-F238E27FC236}">
                <a16:creationId xmlns:a16="http://schemas.microsoft.com/office/drawing/2014/main" xmlns="" id="{BB0249E2-A944-D734-56FD-7535248475F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17" y="4384353"/>
            <a:ext cx="777742" cy="1005672"/>
          </a:xfrm>
          <a:prstGeom prst="rect">
            <a:avLst/>
          </a:prstGeom>
        </p:spPr>
      </p:pic>
      <p:pic>
        <p:nvPicPr>
          <p:cNvPr id="29" name="Grafik 2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DC25E10E-A6A1-2430-61CB-762C35F944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12" y="4345038"/>
            <a:ext cx="777741" cy="1084303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xmlns="" id="{D3552F84-09A0-0FCC-CF54-DD7543FB53EE}"/>
              </a:ext>
            </a:extLst>
          </p:cNvPr>
          <p:cNvSpPr txBox="1"/>
          <p:nvPr/>
        </p:nvSpPr>
        <p:spPr>
          <a:xfrm>
            <a:off x="3593886" y="5157192"/>
            <a:ext cx="4971440" cy="1512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Jahresaktion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ideale Ergänzung zu den Jahrb</a:t>
            </a: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üchern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dem Geschichtendrachen Buchgenres kennenlernen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24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6" name="Rechteck 15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8" name="Gleichschenkliges Dreieck 17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 – Aufbau</a:t>
              </a:r>
            </a:p>
          </p:txBody>
        </p:sp>
      </p:grpSp>
      <p:pic>
        <p:nvPicPr>
          <p:cNvPr id="1029" name="Picture 5">
            <a:extLst>
              <a:ext uri="{FF2B5EF4-FFF2-40B4-BE49-F238E27FC236}">
                <a16:creationId xmlns:a16="http://schemas.microsoft.com/office/drawing/2014/main" xmlns="" id="{52F6B189-6AE8-A122-F159-C4ED1A0E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38" y="851472"/>
            <a:ext cx="1111212" cy="132974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3AD88877-20C6-8D99-B929-5DB7ED51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90" y="851472"/>
            <a:ext cx="1111211" cy="132974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xmlns="" id="{EF84C76A-4A52-B219-4CC5-CA4B6600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8" y="2528164"/>
            <a:ext cx="1104752" cy="1321661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4B6A51FE-08DC-68EB-90A2-22B4C9715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76" y="2528164"/>
            <a:ext cx="1096668" cy="1321661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xmlns="" id="{B86F4AAE-47CB-A1E1-BF39-06E7A8AAF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1" y="2982957"/>
            <a:ext cx="1111489" cy="132974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4F278D5E-0574-ACE9-8965-6D6118686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82957"/>
            <a:ext cx="1104752" cy="132974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xmlns="" id="{D7AD6ADB-E588-8191-774B-61C289221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47" y="3651041"/>
            <a:ext cx="1060293" cy="126911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A46D3697-777E-B5DD-4F0C-6FF2F238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826" y="3650367"/>
            <a:ext cx="1061419" cy="126911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xmlns="" id="{501AD53D-1C11-F668-CD30-D6C82592D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5" y="5191602"/>
            <a:ext cx="1166502" cy="139374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1CFC683F-838B-F71E-23AA-4D68C9F91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35" y="5191602"/>
            <a:ext cx="1166502" cy="139374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xmlns="" id="{54596195-7A58-D251-3B53-6D333C80E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1298">
            <a:off x="262194" y="792270"/>
            <a:ext cx="1133727" cy="135623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91522714-510A-715D-22D7-50743469193F}"/>
              </a:ext>
            </a:extLst>
          </p:cNvPr>
          <p:cNvSpPr txBox="1"/>
          <p:nvPr/>
        </p:nvSpPr>
        <p:spPr>
          <a:xfrm>
            <a:off x="3923928" y="734229"/>
            <a:ext cx="4922684" cy="2004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 dem Lesen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der Wortschatzkiste werden schwierige Wörter aus dem Text erklärt oder spielerisch vorgestellt, um die Kinder beim Lesen des Textes zu unterstützen.</a:t>
            </a:r>
          </a:p>
          <a:p>
            <a:pPr>
              <a:spcAft>
                <a:spcPts val="1000"/>
              </a:spcAft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einer weiteren Übung wird das Vorwissen der Kinder zum jeweiligen Thema aktiviert.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AB29497-EA23-A64F-5E15-9C33A6CCD112}"/>
              </a:ext>
            </a:extLst>
          </p:cNvPr>
          <p:cNvSpPr txBox="1"/>
          <p:nvPr/>
        </p:nvSpPr>
        <p:spPr>
          <a:xfrm>
            <a:off x="3923928" y="2780928"/>
            <a:ext cx="4968551" cy="2004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Während des Lesens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Ausschnitt aus einem Kinderbuch mit Originalillustrationen</a:t>
            </a:r>
          </a:p>
          <a:p>
            <a:pPr>
              <a:spcAft>
                <a:spcPts val="1000"/>
              </a:spcAft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 dem Text finden Lehrer*innen zahlreiche Anregungen und Impulse, um sich mit dem Gelesenen weiterführend auseinander zu setzen.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E7357B32-3911-4A28-9C4E-F78D95050B90}"/>
              </a:ext>
            </a:extLst>
          </p:cNvPr>
          <p:cNvSpPr txBox="1"/>
          <p:nvPr/>
        </p:nvSpPr>
        <p:spPr>
          <a:xfrm>
            <a:off x="3923928" y="4797152"/>
            <a:ext cx="5112568" cy="2004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 dem Lesen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Anschluss an den Text überprüft eine Aufgabe das Leseverständnis der Kinder.</a:t>
            </a:r>
          </a:p>
          <a:p>
            <a:pPr>
              <a:spcAft>
                <a:spcPts val="1000"/>
              </a:spcAft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Abschließend gibt es eine Übung zur Reflexion des Gelesenen oder eine Anregung, Inhalte des Textes in den eigenen Alltag zu holen.</a:t>
            </a:r>
          </a:p>
        </p:txBody>
      </p:sp>
    </p:spTree>
    <p:extLst>
      <p:ext uri="{BB962C8B-B14F-4D97-AF65-F5344CB8AC3E}">
        <p14:creationId xmlns:p14="http://schemas.microsoft.com/office/powerpoint/2010/main" val="3206078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16" name="Rechteck 15"/>
          <p:cNvSpPr/>
          <p:nvPr/>
        </p:nvSpPr>
        <p:spPr>
          <a:xfrm>
            <a:off x="3647293" y="6323874"/>
            <a:ext cx="4571188" cy="96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 eaLnBrk="1" hangingPunct="1">
              <a:lnSpc>
                <a:spcPct val="120000"/>
              </a:lnSpc>
              <a:spcBef>
                <a:spcPct val="50000"/>
              </a:spcBef>
              <a:buClr>
                <a:srgbClr val="292929"/>
              </a:buClr>
              <a:defRPr/>
            </a:pPr>
            <a:r>
              <a:rPr lang="de-AT" dirty="0">
                <a:solidFill>
                  <a:schemeClr val="tx2"/>
                </a:solidFill>
                <a:latin typeface="Calibri" pitchFamily="34" charset="0"/>
              </a:rPr>
              <a:t>Details und Bestellung auf </a:t>
            </a:r>
            <a:r>
              <a:rPr lang="de-AT" sz="2000" b="1" dirty="0">
                <a:solidFill>
                  <a:schemeClr val="tx2"/>
                </a:solidFill>
                <a:latin typeface="Calibri" pitchFamily="34" charset="0"/>
                <a:hlinkClick r:id="rId4"/>
              </a:rPr>
              <a:t>www.buchklub.at</a:t>
            </a:r>
            <a:endParaRPr lang="de-AT" sz="2000" b="1" dirty="0">
              <a:solidFill>
                <a:schemeClr val="tx2"/>
              </a:solidFill>
              <a:latin typeface="Calibri" pitchFamily="34" charset="0"/>
            </a:endParaRPr>
          </a:p>
          <a:p>
            <a:pPr marL="0" indent="0" algn="r" eaLnBrk="1" hangingPunct="1">
              <a:lnSpc>
                <a:spcPct val="120000"/>
              </a:lnSpc>
              <a:spcBef>
                <a:spcPct val="50000"/>
              </a:spcBef>
              <a:buClr>
                <a:srgbClr val="292929"/>
              </a:buClr>
              <a:defRPr/>
            </a:pPr>
            <a:endParaRPr lang="de-AT" sz="20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52391" y="771033"/>
            <a:ext cx="809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latin typeface="+mn-lt"/>
                <a:ea typeface="Calibri"/>
                <a:cs typeface="Times New Roman"/>
              </a:rPr>
              <a:t>LESEFIT</a:t>
            </a:r>
            <a:endParaRPr lang="de-AT" sz="3600" dirty="0"/>
          </a:p>
        </p:txBody>
      </p:sp>
      <p:sp>
        <p:nvSpPr>
          <p:cNvPr id="2" name="Rechteck 1"/>
          <p:cNvSpPr/>
          <p:nvPr/>
        </p:nvSpPr>
        <p:spPr>
          <a:xfrm>
            <a:off x="752391" y="1327885"/>
            <a:ext cx="785524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292929"/>
              </a:buClr>
              <a:defRPr/>
            </a:pPr>
            <a:r>
              <a:rPr lang="de-AT" sz="1400" dirty="0"/>
              <a:t>Die Buchklub-Reihe LESEFIT, unser Programm fürs Lesetraining, enthält zwei neue Übungshefte, in denen die Kinder direkt arbeiten. Das reduziert das Kopieren von Arbeitsblättern und spart damit Zeit und Ressourcen.</a:t>
            </a:r>
          </a:p>
          <a:p>
            <a:pPr>
              <a:spcBef>
                <a:spcPct val="50000"/>
              </a:spcBef>
              <a:buClr>
                <a:srgbClr val="292929"/>
              </a:buClr>
              <a:defRPr/>
            </a:pPr>
            <a:r>
              <a:rPr lang="de-AT" sz="1400" dirty="0"/>
              <a:t>Die LESEFIT-Übungshefte helfen, die Lesekompetenz zu steigern und begleiten durch das ganze Schuljahr.</a:t>
            </a:r>
          </a:p>
        </p:txBody>
      </p:sp>
      <p:pic>
        <p:nvPicPr>
          <p:cNvPr id="4" name="Grafik 3" descr="Ein Bild, das Kalender enthält.&#10;&#10;Automatisch generierte Beschreibung">
            <a:extLst>
              <a:ext uri="{FF2B5EF4-FFF2-40B4-BE49-F238E27FC236}">
                <a16:creationId xmlns:a16="http://schemas.microsoft.com/office/drawing/2014/main" xmlns="" id="{16A9BAB2-3F53-790C-AFBF-1765FED49A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9" y="2490596"/>
            <a:ext cx="1944216" cy="2456164"/>
          </a:xfrm>
          <a:prstGeom prst="rect">
            <a:avLst/>
          </a:prstGeom>
        </p:spPr>
      </p:pic>
      <p:pic>
        <p:nvPicPr>
          <p:cNvPr id="5" name="Grafik 4" descr="Ein Bild, das Diagramm enthält.&#10;&#10;Automatisch generierte Beschreibung">
            <a:extLst>
              <a:ext uri="{FF2B5EF4-FFF2-40B4-BE49-F238E27FC236}">
                <a16:creationId xmlns:a16="http://schemas.microsoft.com/office/drawing/2014/main" xmlns="" id="{FAC958C8-0538-3B60-AA15-4513C5F717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74474"/>
            <a:ext cx="1944216" cy="242953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3D6EAE1-1CE4-C683-138A-8CEAD26A3F69}"/>
              </a:ext>
            </a:extLst>
          </p:cNvPr>
          <p:cNvSpPr txBox="1"/>
          <p:nvPr/>
        </p:nvSpPr>
        <p:spPr>
          <a:xfrm>
            <a:off x="2573778" y="2726629"/>
            <a:ext cx="58212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/>
              <a:t>LESEFIT Lesebasis</a:t>
            </a:r>
          </a:p>
          <a:p>
            <a:r>
              <a:rPr lang="de-AT" sz="1400" b="1" dirty="0"/>
              <a:t>Grundstufe 1</a:t>
            </a:r>
          </a:p>
          <a:p>
            <a:r>
              <a:rPr lang="de-AT" sz="1400" dirty="0"/>
              <a:t>In diesem LESEFIT-Übungsheft können die Schüler*innen – ganz nach ihren Bedürfnissen – basale Lesefertigkeiten üben und Gelerntes festigen. Das bunte und fröhliche Layout ist kindgerecht. Alle Übungen sind im Heft gesammelt und dokumentieren so den eigenen Lernfortschritt.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E59CEEE1-5986-2A0E-1239-177A14DAFC73}"/>
              </a:ext>
            </a:extLst>
          </p:cNvPr>
          <p:cNvSpPr txBox="1"/>
          <p:nvPr/>
        </p:nvSpPr>
        <p:spPr>
          <a:xfrm>
            <a:off x="3674915" y="4554383"/>
            <a:ext cx="485752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/>
              <a:t>LESEFIT Alles klar für </a:t>
            </a:r>
            <a:r>
              <a:rPr lang="de-AT" b="1" dirty="0" err="1"/>
              <a:t>iKM</a:t>
            </a:r>
            <a:r>
              <a:rPr lang="de-AT" b="1" baseline="30000" dirty="0" err="1"/>
              <a:t>PLUS</a:t>
            </a:r>
            <a:endParaRPr lang="de-AT" b="1" baseline="30000" dirty="0"/>
          </a:p>
          <a:p>
            <a:r>
              <a:rPr lang="de-AT" sz="1400" b="1" dirty="0"/>
              <a:t>Grundstufe 2</a:t>
            </a:r>
          </a:p>
          <a:p>
            <a:r>
              <a:rPr lang="de-AT" sz="1400" dirty="0"/>
              <a:t>Mit diesem LESEFIT-Übungsheft lernen die Schüler*innen Textsorten und Frageformate kennen, wie sie auch bei </a:t>
            </a:r>
            <a:r>
              <a:rPr lang="de-AT" sz="1400" dirty="0" err="1"/>
              <a:t>iKM</a:t>
            </a:r>
            <a:r>
              <a:rPr lang="de-AT" sz="1400" baseline="30000" dirty="0" err="1"/>
              <a:t>PLUS</a:t>
            </a:r>
            <a:r>
              <a:rPr lang="de-AT" sz="1400" dirty="0"/>
              <a:t> zur Anwendung kommen. Die Gedichte und Geschichten in diesem LESEFIT hat die preisgekrönte Autorin Sarah Michaela </a:t>
            </a:r>
            <a:r>
              <a:rPr lang="de-AT" sz="1400" dirty="0" err="1"/>
              <a:t>Orlovský</a:t>
            </a:r>
            <a:r>
              <a:rPr lang="de-AT" sz="1400" dirty="0"/>
              <a:t> eigens für uns geschrieben.</a:t>
            </a: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752391" y="4720855"/>
            <a:ext cx="1155313" cy="119938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Jeweils </a:t>
            </a:r>
          </a:p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40 Seiten </a:t>
            </a:r>
          </a:p>
          <a:p>
            <a:pPr algn="ctr">
              <a:defRPr/>
            </a:pPr>
            <a:r>
              <a:rPr lang="de-DE" sz="2400" b="1" kern="0" dirty="0">
                <a:solidFill>
                  <a:srgbClr val="FFFFFF"/>
                </a:solidFill>
              </a:rPr>
              <a:t>€ 6,–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D437AA4D-6912-DDD3-37B4-13E54D3256C7}"/>
              </a:ext>
            </a:extLst>
          </p:cNvPr>
          <p:cNvGrpSpPr/>
          <p:nvPr/>
        </p:nvGrpSpPr>
        <p:grpSpPr>
          <a:xfrm>
            <a:off x="0" y="180982"/>
            <a:ext cx="6590021" cy="388755"/>
            <a:chOff x="1" y="210449"/>
            <a:chExt cx="6590021" cy="38875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xmlns="" id="{A9881D24-9013-A32E-AC4A-C45F784B8B6D}"/>
                </a:ext>
              </a:extLst>
            </p:cNvPr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8" name="Gleichschenkliges Dreieck 7">
              <a:extLst>
                <a:ext uri="{FF2B5EF4-FFF2-40B4-BE49-F238E27FC236}">
                  <a16:creationId xmlns:a16="http://schemas.microsoft.com/office/drawing/2014/main" xmlns="" id="{E4D1D2B3-27E6-C214-BDBA-1134A542BEDB}"/>
                </a:ext>
              </a:extLst>
            </p:cNvPr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xmlns="" id="{4EE6D46B-8A11-3125-7C79-427AA6FAF9AE}"/>
                </a:ext>
              </a:extLst>
            </p:cNvPr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>
                  <a:solidFill>
                    <a:srgbClr val="1F497D"/>
                  </a:solidFill>
                </a:rPr>
                <a:t>BUCHKLUB Lesetraining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931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23" name="Gruppieren 22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24" name="Rechteck 23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5" name="Gleichschenkliges Dreieck 24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Jahresaktion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D34ABBE4-5953-D082-FB98-0A6F42006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99" y="802159"/>
            <a:ext cx="82986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BUCHKLUB-Jahresaktion</a:t>
            </a:r>
            <a:br>
              <a:rPr kumimoji="0" lang="de-AT" altLang="de-DE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AT" altLang="de-DE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„Die Abenteuer des Geschichtendrachen“</a:t>
            </a:r>
            <a:endParaRPr kumimoji="0" lang="de-AT" altLang="de-DE" sz="3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xmlns="" id="{E89303AB-9371-114F-5F1D-B1C725C7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76658"/>
            <a:ext cx="2808312" cy="222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104E5DD-330A-3027-9AA5-1C05D6E8B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64" y="6062776"/>
            <a:ext cx="31363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altLang="de-DE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www.geschichtendrache.at</a:t>
            </a:r>
            <a:r>
              <a:rPr kumimoji="0" lang="de-AT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E5584EF1-9601-FBF2-5097-41CDE2C64E79}"/>
              </a:ext>
            </a:extLst>
          </p:cNvPr>
          <p:cNvSpPr txBox="1"/>
          <p:nvPr/>
        </p:nvSpPr>
        <p:spPr>
          <a:xfrm>
            <a:off x="647564" y="2141111"/>
            <a:ext cx="77408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Der Geschichtendrache Ü schreibt jeden Monat einen Brief (aus der Feder der vielfach ausgezeichneten Autorin Lena Raubaum). Darin erzählt er von seinen Abenteuern und stellt den Kindern </a:t>
            </a:r>
            <a:r>
              <a:rPr kumimoji="0" lang="de-AT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unterschiedliche Buchgenres</a:t>
            </a: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vor.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Schüler*innen stärken durch Übungen ihre </a:t>
            </a:r>
            <a:r>
              <a:rPr kumimoji="0" lang="de-AT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Lesekompetenz</a:t>
            </a: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AT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recherchieren in Büchern</a:t>
            </a: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und lernen viele Lesewelten kennen.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Diese Jahresaktion, gefördert durch das BMBWF, ist die ideale Ergänzung für den Einsatz unserer Jahrbücher und ein tolles Projekt für die </a:t>
            </a:r>
            <a:r>
              <a:rPr kumimoji="0" lang="de-AT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Lesemotivation.</a:t>
            </a:r>
            <a:endParaRPr kumimoji="0" lang="de-AT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Mitmachen und gute Bücher gewinnen!</a:t>
            </a:r>
            <a:endParaRPr kumimoji="0" lang="de-AT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8324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22" name="Rechteck 21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5" name="Gleichschenkliges Dreieck 24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Unsere Autorinnen und Illustratorinnen</a:t>
              </a:r>
            </a:p>
          </p:txBody>
        </p:sp>
      </p:grpSp>
      <p:pic>
        <p:nvPicPr>
          <p:cNvPr id="3074" name="Picture 2" descr="Lena Raubaum">
            <a:extLst>
              <a:ext uri="{FF2B5EF4-FFF2-40B4-BE49-F238E27FC236}">
                <a16:creationId xmlns:a16="http://schemas.microsoft.com/office/drawing/2014/main" xmlns="" id="{430913F4-FA8F-E872-F6B5-7F8AEBDA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3"/>
            <a:ext cx="123507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orlovsky">
            <a:extLst>
              <a:ext uri="{FF2B5EF4-FFF2-40B4-BE49-F238E27FC236}">
                <a16:creationId xmlns:a16="http://schemas.microsoft.com/office/drawing/2014/main" xmlns="" id="{304D43BA-099E-3793-4F45-EE5AC98C4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74" y="2204864"/>
            <a:ext cx="12350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Birgit Antoni | G&amp;G Kinderbuchverlag">
            <a:extLst>
              <a:ext uri="{FF2B5EF4-FFF2-40B4-BE49-F238E27FC236}">
                <a16:creationId xmlns:a16="http://schemas.microsoft.com/office/drawing/2014/main" xmlns="" id="{138F1616-5EB6-AF75-23B4-7917F458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56616"/>
            <a:ext cx="12557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30B9558D-B530-BFBC-01D3-FEEA496F3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91465"/>
            <a:ext cx="124777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EE019C5F-572F-E805-90EB-48194C340E21}"/>
              </a:ext>
            </a:extLst>
          </p:cNvPr>
          <p:cNvSpPr txBox="1"/>
          <p:nvPr/>
        </p:nvSpPr>
        <p:spPr>
          <a:xfrm>
            <a:off x="1834140" y="836713"/>
            <a:ext cx="6194244" cy="1139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Lena Raubaum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schreibt Gereimtes und Ungereimtes für Kleine, Große und alle dazwischen. Für den Buchklub wird sie sich im Schuljahr 2023/24  die Texte für unsere Jahresaktion </a:t>
            </a:r>
            <a:br>
              <a:rPr lang="de-A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„Die Abenteuer des Geschichtendrachen“</a:t>
            </a:r>
            <a:r>
              <a:rPr lang="de-A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ausdenken.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34045F52-E68E-D30E-6641-A906FEB402BC}"/>
              </a:ext>
            </a:extLst>
          </p:cNvPr>
          <p:cNvSpPr txBox="1"/>
          <p:nvPr/>
        </p:nvSpPr>
        <p:spPr>
          <a:xfrm>
            <a:off x="1852969" y="2382119"/>
            <a:ext cx="6391439" cy="1139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Sarah Michaela </a:t>
            </a:r>
            <a:r>
              <a:rPr lang="de-A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Orlovský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schreibt seit 2009 in den unterschiedlichsten Ländern Afrikas und Europas – aber immer für Kinder und Jugendliche. Für den Buchklub hat sie im Schuljahr 2023/24 die Geschichten und Gedichte für unser </a:t>
            </a:r>
            <a:r>
              <a:rPr lang="de-A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LESEFIT – Alles klar für </a:t>
            </a:r>
            <a:r>
              <a:rPr lang="de-AT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iKM</a:t>
            </a:r>
            <a:r>
              <a:rPr lang="de-AT" sz="1400" b="1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PLUS</a:t>
            </a:r>
            <a:r>
              <a:rPr lang="de-AT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de-A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verfasst.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6BEEF533-C6B3-5974-BBA6-8218C24D8A9E}"/>
              </a:ext>
            </a:extLst>
          </p:cNvPr>
          <p:cNvSpPr txBox="1"/>
          <p:nvPr/>
        </p:nvSpPr>
        <p:spPr>
          <a:xfrm>
            <a:off x="1877447" y="3861048"/>
            <a:ext cx="6366961" cy="1139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Birgit Antoni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 illustrierte schon zahlreiche preisgekrönte Kinderbücher und erhielt selbst viele Auszeichnungen. Für den Buchklub  hat sie die </a:t>
            </a:r>
            <a:r>
              <a:rPr lang="de-AT" sz="1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BücherBühne</a:t>
            </a:r>
            <a:r>
              <a:rPr lang="de-AT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gestaltet – und die Cover-Illustrationen unserer neuen </a:t>
            </a:r>
            <a:r>
              <a:rPr lang="de-AT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Jahrbücher.</a:t>
            </a:r>
            <a:endParaRPr lang="de-AT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537DC406-CC64-158E-CAE9-84ADFACF7B17}"/>
              </a:ext>
            </a:extLst>
          </p:cNvPr>
          <p:cNvSpPr txBox="1"/>
          <p:nvPr/>
        </p:nvSpPr>
        <p:spPr>
          <a:xfrm>
            <a:off x="1952836" y="5291465"/>
            <a:ext cx="6291572" cy="1387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Melanie Haas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lebt derzeit in Uganda, Afrika, und schickt uns von dort die vielen Illustrationen zu den Übungen in unseren </a:t>
            </a:r>
            <a:r>
              <a:rPr lang="de-A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Jahrbüchern.</a:t>
            </a:r>
            <a:r>
              <a:rPr lang="de-A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Auch die Illustrationen in </a:t>
            </a:r>
            <a:r>
              <a:rPr lang="de-A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LESEFIT – Alles klar für </a:t>
            </a:r>
            <a:r>
              <a:rPr lang="de-AT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iKM</a:t>
            </a:r>
            <a:r>
              <a:rPr lang="de-AT" sz="1400" b="1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PLUS</a:t>
            </a:r>
            <a:r>
              <a:rPr lang="de-AT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A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LESEFIT – Lesebasis, </a:t>
            </a:r>
            <a:r>
              <a:rPr lang="de-A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sowie des Geschichtendrachen stammen aus ihrem Pinsel.</a:t>
            </a:r>
          </a:p>
        </p:txBody>
      </p:sp>
      <p:pic>
        <p:nvPicPr>
          <p:cNvPr id="19" name="Grafik 18" descr="Ein Bild, das Text, Dunkel, Schwarz enthält.&#10;&#10;Automatisch generierte Beschreibung">
            <a:extLst>
              <a:ext uri="{FF2B5EF4-FFF2-40B4-BE49-F238E27FC236}">
                <a16:creationId xmlns:a16="http://schemas.microsoft.com/office/drawing/2014/main" xmlns="" id="{3671AC42-B38B-DE51-D2EF-FD089CC21C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50" y="3703445"/>
            <a:ext cx="1312511" cy="148668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xmlns="" id="{0849733F-3F67-DFEC-E022-10A168A846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493" y="5371315"/>
            <a:ext cx="774880" cy="11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27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8" name="Rechteck 17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Gleichschenkliges Dreieck 18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Gemeinnutz und Umweltschutz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B0EE8374-37E9-05BD-0367-91A3E0006D4D}"/>
              </a:ext>
            </a:extLst>
          </p:cNvPr>
          <p:cNvSpPr txBox="1"/>
          <p:nvPr/>
        </p:nvSpPr>
        <p:spPr>
          <a:xfrm>
            <a:off x="647564" y="789882"/>
            <a:ext cx="7299684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3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Bewusst handeln!</a:t>
            </a:r>
            <a:endParaRPr lang="de-AT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3D5BC2A-A6F9-5157-2019-1B9968FC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8569"/>
            <a:ext cx="1551598" cy="164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xmlns="" id="{23731440-0E8D-4999-C758-0883BFCC0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89" y="2873910"/>
            <a:ext cx="2881393" cy="377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5D552314-AB43-6D44-4A76-2ED80AE8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7" y="5579527"/>
            <a:ext cx="4378675" cy="12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3037FFD-1AEF-12BC-BDB8-554FED8C3DC8}"/>
              </a:ext>
            </a:extLst>
          </p:cNvPr>
          <p:cNvSpPr txBox="1"/>
          <p:nvPr/>
        </p:nvSpPr>
        <p:spPr>
          <a:xfrm>
            <a:off x="1862309" y="1450047"/>
            <a:ext cx="703017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ür uns als gemeinnütziger Verein ist nachhaltiges und bewusstes Handeln ein wesentlicher Baustein unserer Arbeit. Mit unserem neuen Programm berücksichtigen wir die Nachhaltigkeit in allen Schritten.</a:t>
            </a:r>
          </a:p>
          <a:p>
            <a:pPr>
              <a:spcAft>
                <a:spcPts val="1000"/>
              </a:spcAft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Einkünfte aus unserer Arbeit fließen zu 100%  in die Leseförderung und kommen so Kindern zugute.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A1BACC6-0AB7-8002-CEBB-E79FC1D2A64B}"/>
              </a:ext>
            </a:extLst>
          </p:cNvPr>
          <p:cNvSpPr txBox="1"/>
          <p:nvPr/>
        </p:nvSpPr>
        <p:spPr>
          <a:xfrm>
            <a:off x="503057" y="3170841"/>
            <a:ext cx="56896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de-A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Bücher sind nachhaltig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kein Wegwerfprodukt. </a:t>
            </a:r>
            <a:b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 laden zum Aufheben und Wiederlesen ein. So lehren sie ganz automatisch den sorgfältigen Umgang mit der </a:t>
            </a:r>
            <a:r>
              <a:rPr lang="de-A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wertvollen Ressource Papier</a:t>
            </a: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92A0E18-17BA-A89A-3E23-599E64C39FED}"/>
              </a:ext>
            </a:extLst>
          </p:cNvPr>
          <p:cNvSpPr txBox="1"/>
          <p:nvPr/>
        </p:nvSpPr>
        <p:spPr>
          <a:xfrm>
            <a:off x="503057" y="4395135"/>
            <a:ext cx="66016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Unsere Jahrbücher und LESEFIT-Übungshefte werden in Linz hergestellt und von dort aus in alle Schulen in Österreich verschickt, um die Transportwege möglichst kurz zu halten. </a:t>
            </a:r>
            <a:b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Produktion erfolgt nach den höchsten Umwelt- und Sozialstandards.   </a:t>
            </a:r>
          </a:p>
        </p:txBody>
      </p:sp>
    </p:spTree>
    <p:extLst>
      <p:ext uri="{BB962C8B-B14F-4D97-AF65-F5344CB8AC3E}">
        <p14:creationId xmlns:p14="http://schemas.microsoft.com/office/powerpoint/2010/main" val="658795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1331640" y="1700808"/>
            <a:ext cx="777686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sorgen für leistbaren Lesestoff.</a:t>
            </a:r>
            <a:br>
              <a:rPr lang="de-AT" sz="2000" dirty="0"/>
            </a:br>
            <a:r>
              <a:rPr lang="de-AT" sz="2000" i="1" dirty="0"/>
              <a:t>(10 neue Club-Taschenbücher/Jahr, Gorilla Taschenbücher)</a:t>
            </a:r>
            <a:br>
              <a:rPr lang="de-AT" sz="2000" i="1" dirty="0"/>
            </a:br>
            <a:endParaRPr lang="de-AT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erarbeiten zu Büchern didaktisches Material.</a:t>
            </a:r>
            <a:br>
              <a:rPr lang="de-AT" sz="2000" dirty="0"/>
            </a:br>
            <a:r>
              <a:rPr lang="de-AT" sz="2000" i="1" dirty="0"/>
              <a:t>(Literaturmappen, Schülerhefte, Arbeitsblätter …)</a:t>
            </a:r>
            <a:r>
              <a:rPr lang="de-AT" sz="2000" dirty="0"/>
              <a:t/>
            </a:r>
            <a:br>
              <a:rPr lang="de-AT" sz="2000" dirty="0"/>
            </a:b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fördern österreichische Autor*innen, Verlage und unsere Sprache.</a:t>
            </a:r>
            <a:br>
              <a:rPr lang="de-AT" sz="2000" dirty="0"/>
            </a:b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entwickeln Projekte, die Bücher an die Schulen bringen.</a:t>
            </a:r>
            <a:br>
              <a:rPr lang="de-AT" sz="2000" dirty="0"/>
            </a:br>
            <a:r>
              <a:rPr lang="de-AT" sz="2000" i="1" dirty="0"/>
              <a:t>(MINT-Minuten, Bücherkoffer, Lesegemeinden, Geschichtendrache, Lese-Award, SCHULFIT-Projekt …)</a:t>
            </a:r>
            <a:br>
              <a:rPr lang="de-AT" sz="2000" i="1" dirty="0"/>
            </a:br>
            <a:endParaRPr lang="de-AT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unterstützen Schulen bei </a:t>
            </a:r>
            <a:br>
              <a:rPr lang="de-AT" sz="2000" dirty="0"/>
            </a:br>
            <a:r>
              <a:rPr lang="de-AT" sz="2000" dirty="0"/>
              <a:t>Buchauswahl und -einkauf.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  <a:p>
            <a:endParaRPr lang="de-AT" dirty="0"/>
          </a:p>
        </p:txBody>
      </p:sp>
      <p:sp>
        <p:nvSpPr>
          <p:cNvPr id="19" name="Textfeld 18"/>
          <p:cNvSpPr txBox="1"/>
          <p:nvPr/>
        </p:nvSpPr>
        <p:spPr>
          <a:xfrm>
            <a:off x="1277879" y="1147087"/>
            <a:ext cx="8838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– Lesestoff für Kinder und Lehrer*innen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255021" y="620688"/>
            <a:ext cx="507970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</a:rPr>
              <a:t>Bücher an die Schule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21" y="4955207"/>
            <a:ext cx="2677908" cy="190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6C1BB320-B29A-D51D-9AF5-57D07D837704}"/>
              </a:ext>
            </a:extLst>
          </p:cNvPr>
          <p:cNvSpPr/>
          <p:nvPr/>
        </p:nvSpPr>
        <p:spPr>
          <a:xfrm rot="5400000">
            <a:off x="2955719" y="-2745269"/>
            <a:ext cx="388755" cy="6300192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xmlns="" id="{3745ACAA-DE98-87C6-F1CA-5FF19DF65FD7}"/>
              </a:ext>
            </a:extLst>
          </p:cNvPr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340FE35C-5416-D079-75E3-10CEC83A48D9}"/>
              </a:ext>
            </a:extLst>
          </p:cNvPr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solidFill>
                  <a:schemeClr val="tx2"/>
                </a:solidFill>
                <a:latin typeface="+mn-lt"/>
              </a:rPr>
              <a:t>Bücher an die Schule</a:t>
            </a:r>
          </a:p>
        </p:txBody>
      </p:sp>
    </p:spTree>
    <p:extLst>
      <p:ext uri="{BB962C8B-B14F-4D97-AF65-F5344CB8AC3E}">
        <p14:creationId xmlns:p14="http://schemas.microsoft.com/office/powerpoint/2010/main" val="1470307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11" name="Rechteck 10"/>
          <p:cNvSpPr/>
          <p:nvPr/>
        </p:nvSpPr>
        <p:spPr>
          <a:xfrm rot="5400000">
            <a:off x="2955719" y="-2745269"/>
            <a:ext cx="388755" cy="6300192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4" name="Gleichschenkliges Dreieck 13"/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solidFill>
                  <a:schemeClr val="tx2"/>
                </a:solidFill>
                <a:latin typeface="+mn-lt"/>
              </a:rPr>
              <a:t>Bücher an die Schule</a:t>
            </a:r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689665" y="1772816"/>
            <a:ext cx="5586279" cy="412420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0" fontAlgn="base" hangingPunct="0">
              <a:lnSpc>
                <a:spcPct val="110000"/>
              </a:lnSpc>
              <a:spcAft>
                <a:spcPts val="600"/>
              </a:spcAft>
              <a:buSzPct val="135000"/>
              <a:defRPr/>
            </a:pPr>
            <a:r>
              <a:rPr lang="de-DE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 beliebten </a:t>
            </a:r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Club-Taschenbücher</a:t>
            </a:r>
            <a:r>
              <a:rPr lang="de-DE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erzählen spannende Geschichten.</a:t>
            </a:r>
          </a:p>
          <a:p>
            <a:pPr marL="342900" lvl="1" indent="-342900" eaLnBrk="0" fontAlgn="base" hangingPunct="0">
              <a:lnSpc>
                <a:spcPct val="110000"/>
              </a:lnSpc>
              <a:spcAft>
                <a:spcPts val="600"/>
              </a:spcAft>
              <a:buSzPct val="135000"/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 fünf Neuerscheinungen im Herbst und </a:t>
            </a:r>
            <a:br>
              <a:rPr lang="de-DE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 Frühling für die Volksschule</a:t>
            </a:r>
          </a:p>
          <a:p>
            <a:pPr marL="342900" lvl="1" indent="-342900" eaLnBrk="0" fontAlgn="base" hangingPunct="0">
              <a:lnSpc>
                <a:spcPct val="110000"/>
              </a:lnSpc>
              <a:spcAft>
                <a:spcPts val="600"/>
              </a:spcAft>
              <a:buSzPct val="135000"/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Rätsel im Buch und Arbeitsblätter </a:t>
            </a:r>
            <a:br>
              <a:rPr lang="de-DE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online auf </a:t>
            </a:r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www.club-tb.at</a:t>
            </a:r>
          </a:p>
          <a:p>
            <a:pPr marL="342900" lvl="1" indent="-342900" eaLnBrk="0" fontAlgn="base" hangingPunct="0">
              <a:lnSpc>
                <a:spcPct val="110000"/>
              </a:lnSpc>
              <a:spcAft>
                <a:spcPts val="600"/>
              </a:spcAft>
              <a:buSzPct val="135000"/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viele Titel auf </a:t>
            </a:r>
            <a:r>
              <a:rPr lang="de-DE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Antolin</a:t>
            </a:r>
            <a:endParaRPr lang="de-DE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eaLnBrk="0" fontAlgn="base" hangingPunct="0">
              <a:lnSpc>
                <a:spcPct val="110000"/>
              </a:lnSpc>
              <a:spcAft>
                <a:spcPts val="600"/>
              </a:spcAft>
              <a:buSzPct val="135000"/>
              <a:defRPr/>
            </a:pPr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 österreichische Kinderbibliothek –  </a:t>
            </a:r>
            <a:b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gemeinsam mit dem Obelisk-Verlag</a:t>
            </a:r>
          </a:p>
        </p:txBody>
      </p:sp>
      <p:sp>
        <p:nvSpPr>
          <p:cNvPr id="18" name="Rechteck 17"/>
          <p:cNvSpPr/>
          <p:nvPr/>
        </p:nvSpPr>
        <p:spPr>
          <a:xfrm>
            <a:off x="637248" y="836712"/>
            <a:ext cx="9137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3200" b="1" dirty="0">
                <a:solidFill>
                  <a:schemeClr val="tx2">
                    <a:lumMod val="50000"/>
                  </a:schemeClr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Club-Taschenbücher</a:t>
            </a:r>
            <a:endParaRPr lang="de-AT" sz="3200" dirty="0">
              <a:solidFill>
                <a:prstClr val="black"/>
              </a:solidFill>
            </a:endParaRPr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86B2F2B8-B4B0-7668-9E15-80A4BA5C3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78" y="818808"/>
            <a:ext cx="1458931" cy="22823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Ein Bild, das Logo enthält.&#10;&#10;Automatisch generierte Beschreibung">
            <a:extLst>
              <a:ext uri="{FF2B5EF4-FFF2-40B4-BE49-F238E27FC236}">
                <a16:creationId xmlns:a16="http://schemas.microsoft.com/office/drawing/2014/main" xmlns="" id="{B460AF54-85C3-16CC-8389-2C408A391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05" y="818807"/>
            <a:ext cx="1458931" cy="22823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Ein Bild, das Diagramm enthält.&#10;&#10;Automatisch generierte Beschreibung">
            <a:extLst>
              <a:ext uri="{FF2B5EF4-FFF2-40B4-BE49-F238E27FC236}">
                <a16:creationId xmlns:a16="http://schemas.microsoft.com/office/drawing/2014/main" xmlns="" id="{84C52488-38BE-82CB-9E7E-253096CCD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05" y="2632876"/>
            <a:ext cx="1458931" cy="22823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6FB1CF53-8276-E2F9-8CB5-8FA5839F4E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78" y="2632876"/>
            <a:ext cx="1458931" cy="22823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 descr="Ein Bild, das Kalender enthält.&#10;&#10;Automatisch generierte Beschreibung">
            <a:extLst>
              <a:ext uri="{FF2B5EF4-FFF2-40B4-BE49-F238E27FC236}">
                <a16:creationId xmlns:a16="http://schemas.microsoft.com/office/drawing/2014/main" xmlns="" id="{95482B7A-6711-C3D2-0309-4546BDACBB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09120"/>
            <a:ext cx="1458931" cy="22823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23"/>
          <p:cNvSpPr>
            <a:spLocks noChangeArrowheads="1"/>
          </p:cNvSpPr>
          <p:nvPr/>
        </p:nvSpPr>
        <p:spPr bwMode="auto">
          <a:xfrm>
            <a:off x="5914353" y="4715271"/>
            <a:ext cx="1006475" cy="93503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0" dirty="0">
                <a:solidFill>
                  <a:srgbClr val="FFFFFF"/>
                </a:solidFill>
                <a:cs typeface="Arial" pitchFamily="34" charset="0"/>
              </a:rPr>
              <a:t> € 6,50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0" dirty="0">
                <a:solidFill>
                  <a:srgbClr val="FFFFFF"/>
                </a:solidFill>
                <a:cs typeface="Arial" pitchFamily="34" charset="0"/>
              </a:rPr>
              <a:t>pro Band</a:t>
            </a:r>
          </a:p>
        </p:txBody>
      </p:sp>
    </p:spTree>
    <p:extLst>
      <p:ext uri="{BB962C8B-B14F-4D97-AF65-F5344CB8AC3E}">
        <p14:creationId xmlns:p14="http://schemas.microsoft.com/office/powerpoint/2010/main" val="989625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2462738" y="1638472"/>
            <a:ext cx="7355621" cy="4976061"/>
          </a:xfrm>
          <a:prstGeom prst="rect">
            <a:avLst/>
          </a:prstGeom>
          <a:noFill/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 dirty="0">
                <a:solidFill>
                  <a:schemeClr val="tx1"/>
                </a:solidFill>
              </a:rPr>
              <a:t>… sind eine Non-Profit-Organisation.</a:t>
            </a:r>
          </a:p>
          <a:p>
            <a:pPr algn="l"/>
            <a:r>
              <a:rPr lang="de-AT" sz="2000" dirty="0">
                <a:solidFill>
                  <a:schemeClr val="tx1"/>
                </a:solidFill>
              </a:rPr>
              <a:t>… finanzieren unsere Arbeit durch unsere Produkte.</a:t>
            </a:r>
          </a:p>
          <a:p>
            <a:pPr algn="l"/>
            <a:r>
              <a:rPr lang="de-AT" sz="2000" dirty="0">
                <a:solidFill>
                  <a:schemeClr val="tx1"/>
                </a:solidFill>
              </a:rPr>
              <a:t>… arbeiten seit 75 Jahren für Schulen in Österreich.</a:t>
            </a:r>
          </a:p>
          <a:p>
            <a:pPr algn="l"/>
            <a:r>
              <a:rPr lang="de-AT" sz="2200" dirty="0">
                <a:solidFill>
                  <a:schemeClr val="tx1"/>
                </a:solidFill>
              </a:rPr>
              <a:t> </a:t>
            </a:r>
            <a:br>
              <a:rPr lang="de-AT" sz="2200" dirty="0">
                <a:solidFill>
                  <a:schemeClr val="tx1"/>
                </a:solidFill>
              </a:rPr>
            </a:br>
            <a:r>
              <a:rPr lang="de-AT" sz="2200" dirty="0">
                <a:solidFill>
                  <a:schemeClr val="tx1"/>
                </a:solidFill>
              </a:rPr>
              <a:t/>
            </a:r>
            <a:br>
              <a:rPr lang="de-AT" sz="2200" dirty="0">
                <a:solidFill>
                  <a:schemeClr val="tx1"/>
                </a:solidFill>
              </a:rPr>
            </a:br>
            <a:endParaRPr lang="de-AT" sz="2200" dirty="0">
              <a:solidFill>
                <a:schemeClr val="tx1"/>
              </a:solidFill>
            </a:endParaRPr>
          </a:p>
          <a:p>
            <a:pPr algn="l"/>
            <a:r>
              <a:rPr lang="de-AT" sz="2000" dirty="0">
                <a:solidFill>
                  <a:schemeClr val="tx1"/>
                </a:solidFill>
              </a:rPr>
              <a:t>… unterstützt junge Menschen beim Lesenlernen.</a:t>
            </a:r>
          </a:p>
          <a:p>
            <a:pPr algn="l"/>
            <a:r>
              <a:rPr lang="de-AT" sz="2000" dirty="0">
                <a:solidFill>
                  <a:schemeClr val="tx1"/>
                </a:solidFill>
              </a:rPr>
              <a:t>… bietet </a:t>
            </a:r>
            <a:r>
              <a:rPr lang="de-AT" sz="2000" dirty="0" err="1">
                <a:solidFill>
                  <a:schemeClr val="tx1"/>
                </a:solidFill>
              </a:rPr>
              <a:t>Pädagog</a:t>
            </a:r>
            <a:r>
              <a:rPr lang="de-AT" sz="2000" dirty="0">
                <a:solidFill>
                  <a:schemeClr val="tx1"/>
                </a:solidFill>
              </a:rPr>
              <a:t>*innen Unterlagen für den modernen   </a:t>
            </a:r>
            <a:br>
              <a:rPr lang="de-AT" sz="2000" dirty="0">
                <a:solidFill>
                  <a:schemeClr val="tx1"/>
                </a:solidFill>
              </a:rPr>
            </a:br>
            <a:r>
              <a:rPr lang="de-AT" sz="2000" dirty="0">
                <a:solidFill>
                  <a:schemeClr val="tx1"/>
                </a:solidFill>
              </a:rPr>
              <a:t>    Leseunterricht. </a:t>
            </a:r>
          </a:p>
          <a:p>
            <a:pPr algn="l"/>
            <a:r>
              <a:rPr lang="de-AT" sz="2000" dirty="0">
                <a:solidFill>
                  <a:schemeClr val="tx1"/>
                </a:solidFill>
              </a:rPr>
              <a:t>… bringt aktuelle Literatur in die Schulen.</a:t>
            </a:r>
          </a:p>
          <a:p>
            <a:pPr algn="l"/>
            <a:r>
              <a:rPr lang="de-AT" sz="2000" dirty="0">
                <a:solidFill>
                  <a:schemeClr val="tx1"/>
                </a:solidFill>
              </a:rPr>
              <a:t>… vermittelt Freude am Lesen.</a:t>
            </a:r>
          </a:p>
          <a:p>
            <a:pPr algn="l"/>
            <a:endParaRPr lang="de-AT" sz="2200" dirty="0">
              <a:solidFill>
                <a:schemeClr val="tx1"/>
              </a:solidFill>
            </a:endParaRPr>
          </a:p>
        </p:txBody>
      </p:sp>
      <p:pic>
        <p:nvPicPr>
          <p:cNvPr id="7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325638"/>
            <a:ext cx="5160435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" name="Rechteck 1"/>
          <p:cNvSpPr/>
          <p:nvPr/>
        </p:nvSpPr>
        <p:spPr>
          <a:xfrm>
            <a:off x="395536" y="1468054"/>
            <a:ext cx="61542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80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Wir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956D29B9-7A1D-B77F-7C3A-FD79A09A872C}"/>
              </a:ext>
            </a:extLst>
          </p:cNvPr>
          <p:cNvSpPr/>
          <p:nvPr/>
        </p:nvSpPr>
        <p:spPr>
          <a:xfrm>
            <a:off x="2462738" y="3201949"/>
            <a:ext cx="6154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Unsere Arbeit</a:t>
            </a: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xmlns="" id="{E7F84AEA-B77E-AB8C-207A-0D504F17C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6760"/>
            <a:ext cx="2260664" cy="318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383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2" name="Gruppieren 1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1" name="Rechteck 10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4" name="Gleichschenkliges Dreieck 13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>
                  <a:solidFill>
                    <a:schemeClr val="tx2"/>
                  </a:solidFill>
                  <a:latin typeface="+mn-lt"/>
                </a:rPr>
                <a:t>BUCHKLUBPAKET</a:t>
              </a:r>
            </a:p>
          </p:txBody>
        </p:sp>
      </p:grpSp>
      <p:sp>
        <p:nvSpPr>
          <p:cNvPr id="6" name="AutoShape 2" descr="data:image/png;base64,iVBORw0KGgoAAAANSUhEUgAAAYQAAACCCAMAAABxTU9IAAAAolBMVEX///8AAADmMg/z8/Po6OixsbHx8fH8/Pzt7e3Q0NCkpKSMjIzMzMzl5eX98/E8PDzkEQDDw8O6urrlJADyn5SXl5daWlre3t6enp7oTzrmLgPW1taQkJBpaWlAQEAiIiLqW0Z/f39UVFQzMzNzc3NiYmIkJCSsrKyCgoISEhJGRkYtLS12dnZQUFAbGxtra2v2wbv0s6vxmI34zcjsc2PoRi62TCiUAAAPiElEQVR4nO1d6WKzthJlijF7+aDFuAU718b7etvevv+rXUkzEoshTuLETvLp/LCNQQtztMyIGWEYGhoaGhoaGhoaGhoaGhoaGhoaGhoaGhoaGhoaXwO2tx48ug6fD78+j/cubggQvHeeXx+//HgOv3emcWHFsJ8Xr2/UJoB7a5W/H/7745d+/NZNQgAS3muLu5GEAKZ25wkPFjdkaxwhviX5zfjlz7eQsE6SZLyFV9f9RhIiAKvrf5s1iLDrxCB7SW+NAfY31Op2/PXbW0gwxY/o1XW/kYQxQLdQl/DU2UWWMHpBtmym8m+o1TvgTT1hKH6wFuS8rrBb54TM7DmRdw9TZ5i8JFsze2uF3gm///itDz0TsyIh6xkE+nHvifmFJDwcv/79ex/+/qczRb0niB9mnuOZMMcmlbOGmadFUmuew3WRug0SMq8Y1xgxkyKVCXiG9rrwOMVDr/BkfxtSQSYvh12v1N1BrtpynBYWVs/OsxGMslydC1kd4ipJaDjjwsL6Okb9286xZ/FrQnYNP8jY/TwjxntDzgl2CXPxRwKA0jvDUXwD5EuhPqlbnonDKFMkDHbinxPRZ1iobxXiwAXIxKHP867UMHaR+I5hhedLFLexkbMTaW4HITapxGGlTKySrNMGZjGvANZ3TfVOxTdLmdE1WK/AWIjvRw9bFbh2ZFmWz+4AG04sSTjQPMi0DVgdjqzWJGP+c7I48ftAEkL2a3qYgzTeWBarzWFLUsjhtIUJFxorZDFS+SQVCUy0hz1LhPn7MJXZbmcb9j8fhTJg+cF2C0t+ymQH5YHnZVES1gwWxzXWF0k4wVhmk+E1EZwOvLnMYH9guhm8tyzfjMpOwHbbRYIQJmtQ2FUKUj/WioQVPPHbHB4p6Q4llYpPRgKcWBsf8M5ji3zO4v+KBKRlXEkUSZhBKa6bUlXPlJBhjkXbS9ImGL1Kc+onQbDJe8MGi/s0IxIjIZpOp7xh7IUEO0jYiO8UhcbU+BkmtYiEROmaW7z/VcPwy6nppzTzz2i0qZGAXJYkZEnCpBK6QDUx56pXTrFB+LVm3U+CGK2YLl5SZR+sylYISOY2axnCUO0gAVtMjLNHIg0LNTEv4ECZeZjkwORQTeM5JZAZy7mgRgJeuKACJQke653DWlUrEgqaGXjip3oSrG/vcNTIZi4b0+OhtCPeUrmQekmgKTylBlWRwIba1RPH6oTn+IgNkU+N9QUkYIFtEgw+fj/NlNZUkTBRJa4wk9eQsMDB0hh9JAn/+6MT//7VeXVFQoh9/BoJBd1LRUIJNYgzti9+j0RGbyfB8LZCDSOltiJhVC/RND4hCf/8+LML1yxmPnMSCXjcQ4Knhl9JwhF8ZyAh883WbJoWd3sDCUyC1gRwxKmTcIDFsFHipyPB+Ldz8eIqCQn+kkZbHwm5eoowJBJSmunaGKsEbycBz+PAVpFgwbZZVBcJT6TvPYaE7hXtawt4THWcUp09+u4kwWBWAwqN9EROBupPxgRtpxkKK0St6c0keCg0W5pkZ9KRxV/Ex2bdSIL1xf9GZHdMHkJC94p2PwmpNx6nS2VCMm117Jhcne4mgev9iWPGpbITWJM/xqaTlKi1M6lOA9t2S5TyW0lgHD4lpp2NZNdkA2FiJw6ljeLhMN5RL+kigV1zzO18BI8h4a+uWeHqQx2peod4dCp6SKDFB9b893LZopBZ4JWePBTjlttDgtVPQiRPQH2dw8ZSm0WsG0mwvvifQSsbqSKhpGKQhA9WUe3/dOCPbu0oL3ccx1llPjq89hM7KVH9j0ocDdyyJAMhPLMLysSYl3KxSKwunTZybXqw4GrNOaQSMF1QRmgNljsDv7H1BmWJJPgRFjiOaKwx/SfeH9XCoDPibUPWgRWxPZAiMI6Wqvq7Ut6Kx5LvE2NahvVr/AiFf4iKZ2T4eNjD7hX92gXtZwH2cNg4bh2+FWazJmY91xcU8U610NDQ0NDQ0NDQ0NDQ0NDQ0NDQ+HyI2x5qg0/jp3MjwuTK+qRhmMXy8NgwBwQ9oq2QwNW6fw2soc8fXMIBGJ12d6kMx3AflWUZTdYXAr4I3Xk3EnaH6veyehpjeKv7sGxdJWHJH+bdr8k5cPZ9fzOv/GPl98eRUFQZmXW/3K14mGO+Mkzi9bhOgnxofic45Dvh7KlmsfTq/DgSwipOylI+sPxhtKiKcv/4MFwlwa4Nxdeeb70HJAnGgDzJc/no9eNIMErpxWiMjrOV/L3BZ86rq+30VryGBFM+sf5IKBKM6bF55gNJ8GRjt2HtqgChu40BryOhM7rxfVGRMI+aZz6QhKHMOwZHaWGBdPf4cHxiEk5NR/Q6CU6em8+TYMvgpEaKXhzJZ2/Bvs8Ul7M4ta8yc7ceRpe5DcsldFuGTObWo0GHeT5onlWXCxKaV/PTtQpX927fI4pBkRCTn5uiXlXE5cEL3AeGSJAeKcaU/IR26Hg0UneRixRL0+2bYxPSiXiLizG6waY5yZhIp8oDz2QrG+K4HsmCISpVsKwH+MdUkobhVHtlb6Fn1AxvwAJbBE5FkhYXXZSWWFvpbmzw+QnR8Mt8fzjkwJWQS5QiwZYkeLC3wtDawrqPhPkMrEHmwZZ6yhpWPMUJkj4SbJSmmA+ooFjODZKEOYyzQTwnuacwy53gIAMTJrAInLygwBbD24/BY0WqMOAVrMMwmcp7KWHmOrl0A7OggLG4mjoDbMfuIBuTF1psWXC2LN4DEmsNB8uyPth4dqQr214GW7ZIcGW8zBkuSEDeCgq9yZV+RSkW/drmRGhCG6EZLYVpOpIdYBJRLnjnuMRgU6PPkamUToakT3tU0lCFYmEjp240pUN7L8YWyZUpGx5xkSnVoD4c3WVO8BnT1nomraY2CVM1VE97SaA2fMReu1Mu07teEmIxCyNrCR+iVceTJCSN2HansemDqcahBGdzTw6qpOamjaDApDWuWzIzvzXLLUldftjEbEeoM7RIGFR68uWcQH6FFD/A2MAcVTOy+u0ubo1kyJ5obNWlRELY1FhhV5NXTb1Bq8YDNRKiy2Vj4Wu+MhpQyat8MmudDNi8g0eP047IWmuREENNqeghQfYVJKGRopeEGbu2IPZGc9aLpNu7JIHHZaWuknwAsImlyDaQB4h8LkYxry3WA5RjpfG2DRAl+4R+hEKRgOP54SQY0129VCKhNiq8kISk2p7hGRL4kP9Eug7rYsNqxJAkoJfxSFbPmXF9But2qIdL8T8UCWqBNOBh1ZMM7yRtlt0mYQiQmIadqRjQB5Jw2NZLfaYnSIOiryfkVYr+ZSA4D2XWJsTrahCf1IzGfHyqSTBb73Ai3rQCdTpIYDfgFhQZ3faBb5NwkA0tfTwJu66e0BjhkYSpdEPfdZLgVHfwHAkppEqU88O0shQnTct90cjDE3Nq0t6QposEjqOo0bLFWZuEUt7QZ5gTinqpUl3ZqTa6JxImT7J+nSTQnXNEz5AQ1iwvq76bHpEgYxBzjN2n3kW1qsLMsTO1SciUlHkusRKkQ2EqTRIiuWo2ejQJw32ndsRUGJoy59JOkBpf1EOCSrGUdoLpdaxhTKuBzqzvM0EkwBOm9UUeS7UhRoxfROABS2iRYEpdaglUdVqvR/LaJPgqMvGSBOO2veBeBgdm3ng8LkZ9dgKPjvJcdwz7WOqBO9gE+RqWM7KYWyRQCg9WcrXU6trPyqsNEsea/kIWc8bVoTweoUlgljBhRzNpMadQWm4wrgK0mj0hBkiDPNlJ/XoHS5H6ycHqtLSjExQBq+/U6iDBhzRPPjj2nyzm7cjrsZiZOOYYK+Yq02aD6zYzMtakGl5IsWZi+WWm5oRda5VcYFi7M6+2V9KZFmrMzXNrR7nY3WdBY9a6raIOxG46K2XhYYxb2rxIkWAv8GzSQYLYl6dny8S7ws7anhcXf3SmoLt1ulcia/NFz4pr2Nh6cJA1tiazs+d3KguzxoTkPHv5c5mZ2ZcOuiKVz/subhpfEiXO0Pvzles03h0zudpEqkymd3O+Pxa0XOCRCmt/Ble2nw485D9awefZ1OnnROwvDp7e119DQ0NDQ0NDQ+NjYbsf5S09uJcT6tdH9mHvqing+jUaAuHFEtBsqXBTzqkm4aW4JCHajuaEm3LWJLwYHSS80+tVNAkvRgcJt41CCpqEF0OT8AmgSbgvhmHTJHBC+4UkmKHTfJ4sknLYg0HjTK0MQYK6sAdm2Np4Nfwos+X+SGUkUIqRHsHJcHmQ0Eg9DbA3GEo0uE6CexR+KFJaURzuAV3GzLMIuVIuDfw1k7Ci56CMBBG+tCAagq3yvhM/nG025E40ZVUBj79XKXKN0avfGPoZ4UPzRwwJzIK8eidjCMLVa8/+v6YdpRCtczdVb/4CHzZ5wE08ewvj2hlzBYs4T84wFa053Y6hyF0fTjbVgcqm8FoHYpjHuVUq15kdTJI8WYK1azlcf0340mFLkYCCcuQDYqBm6V++fXkKJeKJopBIIkdyuDspoXkUDkI+VRH5HVIMf0qMy3irSxLohPSLXZLxHkPb6/1r4pIEGiMKGXgk3bwWlySUhS+wEbzJCDBGHP7aKleXRcMvet3KKZVdZ/REdWiTsJTHLn7JQSj5riTQfEeS2Kr3l10z1pLKwXeMmVQS8hpp961NbJR2NJZ1aJNAPcpBF81D7X1ePwMJwypk7dJ9qDkx+5Vo5FYhlYQiNohLp2C7vZOSIsG7QgL5yUbVKslPQcKgciO9RsK5Cs8LccyuS4irM9tC5D1ou6a+loRt5UvzU5DgvLwnbJ7rCQa9KIqPWHZ714zXklBW5X4TEqQAiu45Qc22V401qwoYpLiECwkNtyL24NRadO0lIe8mYfHd5oSx9Jg+dpPgq/gO/woJtnr7o3GilwgrCUl6kOlK48Ky2iSox0dpNwlV+FPwPUgIKe6igG4STLV9xKWd0LKYPSmbs9w+REpoID0ijzj4bYnZAU7RbRIMQPUpgG4SmL2ABWTfxE5g+t4hH7hLGHeTwN/Qtc7CeM6s1mvLFgdYBmGWKMO2klAKZSIyQSEOgFnIg9yn8KULEhI4BoPMB6+HBPMJfJZ+A8XT9yDBEO/J3A0TSQKt/KiBebCkbWkuSCjba0eJeFP2UW1lWEkomPIzJ6kW2bP6TjlFy06QbxELhkjCQHaxKpRSrGexo2/SE7gbRfC876557YIKYdDnkzF0g0ZEUh4862ORB1cCsvCCb0PCF8aFtqtxf9xv3zyNFhy1ZjVtb3KhcS8EcBI6gjPSHeFxCJmudVxGl5aLxj2R+/NjxybrGhoaGhoaGhoaGhoaGhoaGhoaGhqE/wOH6QuCgLZ1r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21" name="Textfeld 20"/>
          <p:cNvSpPr txBox="1"/>
          <p:nvPr/>
        </p:nvSpPr>
        <p:spPr>
          <a:xfrm>
            <a:off x="1876374" y="764704"/>
            <a:ext cx="601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latin typeface="+mn-lt"/>
                <a:ea typeface="Calibri"/>
                <a:cs typeface="Times New Roman"/>
              </a:rPr>
              <a:t>Buchpakete und Bücherkoffer</a:t>
            </a:r>
          </a:p>
          <a:p>
            <a:endParaRPr lang="de-AT" dirty="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" y="836712"/>
            <a:ext cx="1555996" cy="952827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331568" y="2157158"/>
            <a:ext cx="2952328" cy="2213075"/>
            <a:chOff x="755576" y="1791989"/>
            <a:chExt cx="2952328" cy="2213075"/>
          </a:xfrm>
        </p:grpSpPr>
        <p:sp>
          <p:nvSpPr>
            <p:cNvPr id="5" name="Rechteck 4"/>
            <p:cNvSpPr/>
            <p:nvPr/>
          </p:nvSpPr>
          <p:spPr>
            <a:xfrm>
              <a:off x="1154550" y="3140333"/>
              <a:ext cx="241070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de-AT" sz="1000" dirty="0"/>
            </a:p>
            <a:p>
              <a:r>
                <a:rPr lang="de-AT" sz="800" dirty="0"/>
                <a:t>Ein Projekt des Buchklubs </a:t>
              </a:r>
              <a:br>
                <a:rPr lang="de-AT" sz="800" dirty="0"/>
              </a:br>
              <a:r>
                <a:rPr lang="de-AT" sz="800" dirty="0"/>
                <a:t>gefördert durch das BMBWF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759" y="3590986"/>
              <a:ext cx="1235862" cy="414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1971846"/>
              <a:ext cx="624023" cy="563827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184" y="1824815"/>
              <a:ext cx="871437" cy="857891"/>
            </a:xfrm>
            <a:prstGeom prst="rect">
              <a:avLst/>
            </a:prstGeom>
          </p:spPr>
        </p:pic>
        <p:sp>
          <p:nvSpPr>
            <p:cNvPr id="34" name="Rechteck 33"/>
            <p:cNvSpPr/>
            <p:nvPr/>
          </p:nvSpPr>
          <p:spPr>
            <a:xfrm>
              <a:off x="827584" y="2630754"/>
              <a:ext cx="28803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AT" sz="1200" b="1" dirty="0"/>
                <a:t>MINT-Lesen und MINT-Minuten</a:t>
              </a:r>
              <a:r>
                <a:rPr lang="de-AT" sz="1200" dirty="0"/>
                <a:t/>
              </a:r>
              <a:br>
                <a:rPr lang="de-AT" sz="1200" dirty="0"/>
              </a:br>
              <a:r>
                <a:rPr lang="de-AT" sz="1200" dirty="0"/>
                <a:t>Buchpakete mit ausgewählten </a:t>
              </a:r>
              <a:br>
                <a:rPr lang="de-AT" sz="1200" dirty="0"/>
              </a:br>
              <a:r>
                <a:rPr lang="de-AT" sz="1200" dirty="0"/>
                <a:t>Sachbüchern für die Volksschule. </a:t>
              </a:r>
            </a:p>
          </p:txBody>
        </p:sp>
        <p:sp>
          <p:nvSpPr>
            <p:cNvPr id="4" name="Rechteck 3"/>
            <p:cNvSpPr/>
            <p:nvPr/>
          </p:nvSpPr>
          <p:spPr>
            <a:xfrm>
              <a:off x="755576" y="1791989"/>
              <a:ext cx="2304256" cy="22130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2806746" y="4499955"/>
            <a:ext cx="3186168" cy="1432079"/>
            <a:chOff x="5796136" y="1780898"/>
            <a:chExt cx="3216528" cy="1432079"/>
          </a:xfrm>
        </p:grpSpPr>
        <p:sp>
          <p:nvSpPr>
            <p:cNvPr id="33" name="Textfeld 32"/>
            <p:cNvSpPr txBox="1"/>
            <p:nvPr/>
          </p:nvSpPr>
          <p:spPr>
            <a:xfrm>
              <a:off x="6496955" y="1780898"/>
              <a:ext cx="243229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rgbClr val="FF0000"/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SCHUL</a:t>
              </a:r>
              <a:r>
                <a:rPr lang="de-AT" sz="2800" b="1" dirty="0">
                  <a:solidFill>
                    <a:schemeClr val="tx2">
                      <a:lumMod val="50000"/>
                    </a:schemeClr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FIT</a:t>
              </a:r>
            </a:p>
            <a:p>
              <a:endParaRPr lang="de-AT" dirty="0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6601958" y="2275480"/>
              <a:ext cx="241070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de-AT" sz="1000" dirty="0"/>
            </a:p>
            <a:p>
              <a:r>
                <a:rPr lang="de-AT" sz="800" dirty="0"/>
                <a:t>Ein Projekt des Buchklubs </a:t>
              </a:r>
              <a:br>
                <a:rPr lang="de-AT" sz="800" dirty="0"/>
              </a:br>
              <a:r>
                <a:rPr lang="de-AT" sz="800" dirty="0"/>
                <a:t>gefördert durch das BMBWF</a:t>
              </a:r>
            </a:p>
          </p:txBody>
        </p:sp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167" y="2725498"/>
              <a:ext cx="1235862" cy="414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hteck 38"/>
            <p:cNvSpPr/>
            <p:nvPr/>
          </p:nvSpPr>
          <p:spPr>
            <a:xfrm>
              <a:off x="5796136" y="2163042"/>
              <a:ext cx="288032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AT" sz="1200" dirty="0"/>
                <a:t>Buchpaket für die Schuleingangsphase. </a:t>
              </a:r>
            </a:p>
          </p:txBody>
        </p:sp>
        <p:sp>
          <p:nvSpPr>
            <p:cNvPr id="46" name="Rechteck 45"/>
            <p:cNvSpPr/>
            <p:nvPr/>
          </p:nvSpPr>
          <p:spPr>
            <a:xfrm>
              <a:off x="5918806" y="1780899"/>
              <a:ext cx="2655676" cy="14320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6233820" y="2165321"/>
            <a:ext cx="3147413" cy="2091509"/>
            <a:chOff x="3135888" y="2682706"/>
            <a:chExt cx="3147413" cy="2091509"/>
          </a:xfrm>
        </p:grpSpPr>
        <p:pic>
          <p:nvPicPr>
            <p:cNvPr id="43" name="Picture 2" descr="https://www.buchklub.at/media/filer_public/8b/89/8b893fd1-d247-4df9-83e1-7eaced06cf7d/buecherkoffer_teaser_15072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965" y="2751291"/>
              <a:ext cx="1976167" cy="633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hteck 43"/>
            <p:cNvSpPr/>
            <p:nvPr/>
          </p:nvSpPr>
          <p:spPr>
            <a:xfrm>
              <a:off x="3135888" y="3419650"/>
              <a:ext cx="28803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AT" sz="1200" b="1" dirty="0"/>
                <a:t>Bücherkoffer</a:t>
              </a:r>
              <a:r>
                <a:rPr lang="de-AT" sz="1200" dirty="0"/>
                <a:t/>
              </a:r>
              <a:br>
                <a:rPr lang="de-AT" sz="1200" dirty="0"/>
              </a:br>
              <a:r>
                <a:rPr lang="de-AT" sz="1200" dirty="0"/>
                <a:t>zum österreichischen </a:t>
              </a:r>
              <a:br>
                <a:rPr lang="de-AT" sz="1200" dirty="0"/>
              </a:br>
              <a:r>
                <a:rPr lang="de-AT" sz="1200" dirty="0"/>
                <a:t>Kinder- und Jugendbuchpreis. </a:t>
              </a:r>
            </a:p>
          </p:txBody>
        </p:sp>
        <p:sp>
          <p:nvSpPr>
            <p:cNvPr id="45" name="Rechteck 44"/>
            <p:cNvSpPr/>
            <p:nvPr/>
          </p:nvSpPr>
          <p:spPr>
            <a:xfrm>
              <a:off x="3872595" y="3914760"/>
              <a:ext cx="241070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de-AT" sz="1000" dirty="0"/>
            </a:p>
            <a:p>
              <a:r>
                <a:rPr lang="de-AT" sz="800" dirty="0"/>
                <a:t>Ein Projekt des Buchklubs </a:t>
              </a:r>
              <a:br>
                <a:rPr lang="de-AT" sz="800" dirty="0"/>
              </a:br>
              <a:r>
                <a:rPr lang="de-AT" sz="800" dirty="0"/>
                <a:t>gefördert durch das BMKOES</a:t>
              </a:r>
            </a:p>
          </p:txBody>
        </p:sp>
        <p:pic>
          <p:nvPicPr>
            <p:cNvPr id="1028" name="Picture 4" descr="Logo BMOED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319" y="4374107"/>
              <a:ext cx="1375737" cy="373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hteck 46"/>
            <p:cNvSpPr/>
            <p:nvPr/>
          </p:nvSpPr>
          <p:spPr>
            <a:xfrm>
              <a:off x="3400282" y="2682706"/>
              <a:ext cx="2323846" cy="209150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092459" y="2158419"/>
            <a:ext cx="3062715" cy="2006052"/>
            <a:chOff x="405435" y="4581128"/>
            <a:chExt cx="3062715" cy="2006052"/>
          </a:xfrm>
        </p:grpSpPr>
        <p:sp>
          <p:nvSpPr>
            <p:cNvPr id="40" name="Rechteck 39"/>
            <p:cNvSpPr/>
            <p:nvPr/>
          </p:nvSpPr>
          <p:spPr>
            <a:xfrm>
              <a:off x="556116" y="5390044"/>
              <a:ext cx="28803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AT" sz="1200" dirty="0"/>
                <a:t>Bücherkoffer zur humanitären Bildung.</a:t>
              </a:r>
            </a:p>
            <a:p>
              <a:r>
                <a:rPr lang="de-AT" sz="1200" dirty="0"/>
                <a:t>Ein Projekt des Buchklubs gemeinsam mit dem ÖJRK-Tirol. 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05435" y="4604938"/>
              <a:ext cx="306271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Bücher</a:t>
              </a:r>
              <a:r>
                <a:rPr lang="de-AT" sz="3600" dirty="0">
                  <a:solidFill>
                    <a:schemeClr val="accent1">
                      <a:lumMod val="75000"/>
                    </a:schemeClr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/>
              </a:r>
              <a:br>
                <a:rPr lang="de-AT" sz="3600" dirty="0">
                  <a:solidFill>
                    <a:schemeClr val="accent1">
                      <a:lumMod val="75000"/>
                    </a:schemeClr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</a:br>
              <a:r>
                <a:rPr lang="de-AT" dirty="0">
                  <a:solidFill>
                    <a:schemeClr val="accent1">
                      <a:lumMod val="75000"/>
                    </a:schemeClr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die unsere Welt verbessern</a:t>
              </a:r>
              <a:endParaRPr lang="de-AT" dirty="0"/>
            </a:p>
          </p:txBody>
        </p:sp>
        <p:pic>
          <p:nvPicPr>
            <p:cNvPr id="1030" name="Picture 6" descr="https://www.wirhelfen.at/images/slider/logoRight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3435" y="5914950"/>
              <a:ext cx="639071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hteck 47"/>
            <p:cNvSpPr/>
            <p:nvPr/>
          </p:nvSpPr>
          <p:spPr>
            <a:xfrm>
              <a:off x="540053" y="4581128"/>
              <a:ext cx="2765837" cy="20060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5799580" y="4506234"/>
            <a:ext cx="3070364" cy="1521829"/>
            <a:chOff x="5508104" y="4365104"/>
            <a:chExt cx="3096344" cy="1348105"/>
          </a:xfrm>
        </p:grpSpPr>
        <p:sp>
          <p:nvSpPr>
            <p:cNvPr id="42" name="Textfeld 41"/>
            <p:cNvSpPr txBox="1"/>
            <p:nvPr/>
          </p:nvSpPr>
          <p:spPr>
            <a:xfrm>
              <a:off x="5534084" y="4385760"/>
              <a:ext cx="2984022" cy="694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2400" b="1" dirty="0"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Bücherkoffer</a:t>
              </a:r>
              <a:r>
                <a:rPr lang="de-AT" sz="24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 </a:t>
              </a:r>
              <a:r>
                <a:rPr lang="de-AT" sz="24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Na</a:t>
              </a:r>
              <a:r>
                <a:rPr lang="de-AT" sz="2400" b="1" dirty="0" err="1">
                  <a:solidFill>
                    <a:schemeClr val="accent2"/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Wi</a:t>
              </a:r>
              <a:r>
                <a:rPr lang="de-AT" sz="2400" b="1" dirty="0">
                  <a:solidFill>
                    <a:schemeClr val="accent2"/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/>
              </a:r>
              <a:br>
                <a:rPr lang="de-AT" sz="2400" b="1" dirty="0">
                  <a:solidFill>
                    <a:schemeClr val="accent2"/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</a:br>
              <a:r>
                <a:rPr lang="de-AT" sz="1200" b="1" dirty="0"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„</a:t>
              </a:r>
              <a:r>
                <a:rPr lang="de-DE" sz="1200" b="1" dirty="0"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MINT ist mehr. </a:t>
              </a:r>
              <a:endParaRPr lang="de-DE" sz="1200" b="1" dirty="0" smtClean="0"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  <a:p>
              <a:pPr algn="ctr"/>
              <a:r>
                <a:rPr lang="de-DE" sz="1200" b="1" dirty="0" smtClean="0"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Wissenschaft </a:t>
              </a:r>
              <a:r>
                <a:rPr lang="de-DE" sz="1200" b="1" dirty="0"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mit Büchern entdecken</a:t>
              </a:r>
              <a:r>
                <a:rPr lang="de-AT" sz="1200" b="1" dirty="0"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…“</a:t>
              </a:r>
              <a:endParaRPr lang="de-AT" sz="1200" b="1" dirty="0"/>
            </a:p>
          </p:txBody>
        </p:sp>
        <p:sp>
          <p:nvSpPr>
            <p:cNvPr id="50" name="Rechteck 49"/>
            <p:cNvSpPr/>
            <p:nvPr/>
          </p:nvSpPr>
          <p:spPr>
            <a:xfrm>
              <a:off x="5508104" y="4365104"/>
              <a:ext cx="3096344" cy="134810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1" name="Rechteck 50"/>
            <p:cNvSpPr/>
            <p:nvPr/>
          </p:nvSpPr>
          <p:spPr>
            <a:xfrm>
              <a:off x="5534084" y="5140027"/>
              <a:ext cx="30703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AT" sz="1200" dirty="0"/>
                <a:t>Bücherkoffer speziell für die Sekundarstufe I.</a:t>
              </a:r>
              <a:br>
                <a:rPr lang="de-AT" sz="1200" dirty="0"/>
              </a:br>
              <a:r>
                <a:rPr lang="de-AT" sz="1200" dirty="0"/>
                <a:t>Ein Projekt des Buchklubs gemeinsam mit NÖ. </a:t>
              </a:r>
            </a:p>
          </p:txBody>
        </p:sp>
      </p:grpSp>
      <p:sp>
        <p:nvSpPr>
          <p:cNvPr id="55" name="Rechteck 54"/>
          <p:cNvSpPr/>
          <p:nvPr/>
        </p:nvSpPr>
        <p:spPr>
          <a:xfrm>
            <a:off x="1856542" y="1313125"/>
            <a:ext cx="7621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Alle Buchpakete und Bücherkoffer mit Begleitskriptum mit vielen Übungen, Arbeitsblättern und Tipps für den Einsatz der Bücher im Unterricht. </a:t>
            </a:r>
          </a:p>
        </p:txBody>
      </p:sp>
      <p:sp>
        <p:nvSpPr>
          <p:cNvPr id="56" name="Rechteck 55"/>
          <p:cNvSpPr/>
          <p:nvPr/>
        </p:nvSpPr>
        <p:spPr>
          <a:xfrm>
            <a:off x="-36924" y="6165304"/>
            <a:ext cx="9151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800" b="1" dirty="0"/>
              <a:t>Bestellung unter www.buchklub.at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4AEEBF5B-4BD0-5C87-5968-550A366AAB18}"/>
              </a:ext>
            </a:extLst>
          </p:cNvPr>
          <p:cNvGrpSpPr/>
          <p:nvPr/>
        </p:nvGrpSpPr>
        <p:grpSpPr>
          <a:xfrm>
            <a:off x="331568" y="4507524"/>
            <a:ext cx="2712673" cy="1432078"/>
            <a:chOff x="5918806" y="1780899"/>
            <a:chExt cx="3029311" cy="1432078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xmlns="" id="{F8B392FB-4D63-B6A6-5016-A41749E750A7}"/>
                </a:ext>
              </a:extLst>
            </p:cNvPr>
            <p:cNvSpPr/>
            <p:nvPr/>
          </p:nvSpPr>
          <p:spPr>
            <a:xfrm>
              <a:off x="6537411" y="2276477"/>
              <a:ext cx="241070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de-AT" sz="1000" dirty="0"/>
            </a:p>
            <a:p>
              <a:r>
                <a:rPr lang="de-AT" sz="800" dirty="0"/>
                <a:t>Ein Projekt des Buchklubs </a:t>
              </a:r>
              <a:br>
                <a:rPr lang="de-AT" sz="800" dirty="0"/>
              </a:br>
              <a:r>
                <a:rPr lang="de-AT" sz="800" dirty="0"/>
                <a:t>gefördert durch das BMBWF</a:t>
              </a:r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xmlns="" id="{6CA7C998-51F7-D320-E1B8-0461314F9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167" y="2725498"/>
              <a:ext cx="1235862" cy="414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xmlns="" id="{5FCE96DE-A57D-A316-C928-849FBAA081D6}"/>
                </a:ext>
              </a:extLst>
            </p:cNvPr>
            <p:cNvSpPr/>
            <p:nvPr/>
          </p:nvSpPr>
          <p:spPr>
            <a:xfrm>
              <a:off x="5918806" y="1780899"/>
              <a:ext cx="2655676" cy="14320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274424B9-9EC6-7C66-E401-BFFCDB1A17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" y="4496163"/>
            <a:ext cx="1946941" cy="8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77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2" name="Gruppieren 1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1" name="Rechteck 10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4" name="Gleichschenkliges Dreieck 13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>
                  <a:solidFill>
                    <a:schemeClr val="tx2"/>
                  </a:solidFill>
                  <a:latin typeface="+mn-lt"/>
                </a:rPr>
                <a:t>BUCHKLUBPAKET</a:t>
              </a:r>
            </a:p>
          </p:txBody>
        </p:sp>
      </p:grpSp>
      <p:sp>
        <p:nvSpPr>
          <p:cNvPr id="6" name="AutoShape 2" descr="data:image/png;base64,iVBORw0KGgoAAAANSUhEUgAAAYQAAACCCAMAAABxTU9IAAAAolBMVEX///8AAADmMg/z8/Po6OixsbHx8fH8/Pzt7e3Q0NCkpKSMjIzMzMzl5eX98/E8PDzkEQDDw8O6urrlJADyn5SXl5daWlre3t6enp7oTzrmLgPW1taQkJBpaWlAQEAiIiLqW0Z/f39UVFQzMzNzc3NiYmIkJCSsrKyCgoISEhJGRkYtLS12dnZQUFAbGxtra2v2wbv0s6vxmI34zcjsc2PoRi62TCiUAAAPiElEQVR4nO1d6WKzthJlijF7+aDFuAU718b7etvevv+rXUkzEoshTuLETvLp/LCNQQtztMyIGWEYGhoaGhoaGhoaGhoaGhoaGhoaGhoaGhoaGhoaXwO2tx48ug6fD78+j/cubggQvHeeXx+//HgOv3emcWHFsJ8Xr2/UJoB7a5W/H/7745d+/NZNQgAS3muLu5GEAKZ25wkPFjdkaxwhviX5zfjlz7eQsE6SZLyFV9f9RhIiAKvrf5s1iLDrxCB7SW+NAfY31Op2/PXbW0gwxY/o1XW/kYQxQLdQl/DU2UWWMHpBtmym8m+o1TvgTT1hKH6wFuS8rrBb54TM7DmRdw9TZ5i8JFsze2uF3gm///itDz0TsyIh6xkE+nHvifmFJDwcv/79ex/+/qczRb0niB9mnuOZMMcmlbOGmadFUmuew3WRug0SMq8Y1xgxkyKVCXiG9rrwOMVDr/BkfxtSQSYvh12v1N1BrtpynBYWVs/OsxGMslydC1kd4ipJaDjjwsL6Okb9286xZ/FrQnYNP8jY/TwjxntDzgl2CXPxRwKA0jvDUXwD5EuhPqlbnonDKFMkDHbinxPRZ1iobxXiwAXIxKHP867UMHaR+I5hhedLFLexkbMTaW4HITapxGGlTKySrNMGZjGvANZ3TfVOxTdLmdE1WK/AWIjvRw9bFbh2ZFmWz+4AG04sSTjQPMi0DVgdjqzWJGP+c7I48ftAEkL2a3qYgzTeWBarzWFLUsjhtIUJFxorZDFS+SQVCUy0hz1LhPn7MJXZbmcb9j8fhTJg+cF2C0t+ymQH5YHnZVES1gwWxzXWF0k4wVhmk+E1EZwOvLnMYH9guhm8tyzfjMpOwHbbRYIQJmtQ2FUKUj/WioQVPPHbHB4p6Q4llYpPRgKcWBsf8M5ji3zO4v+KBKRlXEkUSZhBKa6bUlXPlJBhjkXbS9ImGL1Kc+onQbDJe8MGi/s0IxIjIZpOp7xh7IUEO0jYiO8UhcbU+BkmtYiEROmaW7z/VcPwy6nppzTzz2i0qZGAXJYkZEnCpBK6QDUx56pXTrFB+LVm3U+CGK2YLl5SZR+sylYISOY2axnCUO0gAVtMjLNHIg0LNTEv4ECZeZjkwORQTeM5JZAZy7mgRgJeuKACJQke653DWlUrEgqaGXjip3oSrG/vcNTIZi4b0+OhtCPeUrmQekmgKTylBlWRwIba1RPH6oTn+IgNkU+N9QUkYIFtEgw+fj/NlNZUkTBRJa4wk9eQsMDB0hh9JAn/+6MT//7VeXVFQoh9/BoJBd1LRUIJNYgzti9+j0RGbyfB8LZCDSOltiJhVC/RND4hCf/8+LML1yxmPnMSCXjcQ4Knhl9JwhF8ZyAh883WbJoWd3sDCUyC1gRwxKmTcIDFsFHipyPB+Ldz8eIqCQn+kkZbHwm5eoowJBJSmunaGKsEbycBz+PAVpFgwbZZVBcJT6TvPYaE7hXtawt4THWcUp09+u4kwWBWAwqN9EROBupPxgRtpxkKK0St6c0keCg0W5pkZ9KRxV/Ex2bdSIL1xf9GZHdMHkJC94p2PwmpNx6nS2VCMm117Jhcne4mgev9iWPGpbITWJM/xqaTlKi1M6lOA9t2S5TyW0lgHD4lpp2NZNdkA2FiJw6ljeLhMN5RL+kigV1zzO18BI8h4a+uWeHqQx2peod4dCp6SKDFB9b893LZopBZ4JWePBTjlttDgtVPQiRPQH2dw8ZSm0WsG0mwvvifQSsbqSKhpGKQhA9WUe3/dOCPbu0oL3ccx1llPjq89hM7KVH9j0ocDdyyJAMhPLMLysSYl3KxSKwunTZybXqw4GrNOaQSMF1QRmgNljsDv7H1BmWJJPgRFjiOaKwx/SfeH9XCoDPibUPWgRWxPZAiMI6Wqvq7Ut6Kx5LvE2NahvVr/AiFf4iKZ2T4eNjD7hX92gXtZwH2cNg4bh2+FWazJmY91xcU8U610NDQ0NDQ0NDQ0NDQ0NDQ0NDQ+HyI2x5qg0/jp3MjwuTK+qRhmMXy8NgwBwQ9oq2QwNW6fw2soc8fXMIBGJ12d6kMx3AflWUZTdYXAr4I3Xk3EnaH6veyehpjeKv7sGxdJWHJH+bdr8k5cPZ9fzOv/GPl98eRUFQZmXW/3K14mGO+Mkzi9bhOgnxofic45Dvh7KlmsfTq/DgSwipOylI+sPxhtKiKcv/4MFwlwa4Nxdeeb70HJAnGgDzJc/no9eNIMErpxWiMjrOV/L3BZ86rq+30VryGBFM+sf5IKBKM6bF55gNJ8GRjt2HtqgChu40BryOhM7rxfVGRMI+aZz6QhKHMOwZHaWGBdPf4cHxiEk5NR/Q6CU6em8+TYMvgpEaKXhzJZ2/Bvs8Ul7M4ta8yc7ceRpe5DcsldFuGTObWo0GHeT5onlWXCxKaV/PTtQpX927fI4pBkRCTn5uiXlXE5cEL3AeGSJAeKcaU/IR26Hg0UneRixRL0+2bYxPSiXiLizG6waY5yZhIp8oDz2QrG+K4HsmCISpVsKwH+MdUkobhVHtlb6Fn1AxvwAJbBE5FkhYXXZSWWFvpbmzw+QnR8Mt8fzjkwJWQS5QiwZYkeLC3wtDawrqPhPkMrEHmwZZ6yhpWPMUJkj4SbJSmmA+ooFjODZKEOYyzQTwnuacwy53gIAMTJrAInLygwBbD24/BY0WqMOAVrMMwmcp7KWHmOrl0A7OggLG4mjoDbMfuIBuTF1psWXC2LN4DEmsNB8uyPth4dqQr214GW7ZIcGW8zBkuSEDeCgq9yZV+RSkW/drmRGhCG6EZLYVpOpIdYBJRLnjnuMRgU6PPkamUToakT3tU0lCFYmEjp240pUN7L8YWyZUpGx5xkSnVoD4c3WVO8BnT1nomraY2CVM1VE97SaA2fMReu1Mu07teEmIxCyNrCR+iVceTJCSN2HansemDqcahBGdzTw6qpOamjaDApDWuWzIzvzXLLUldftjEbEeoM7RIGFR68uWcQH6FFD/A2MAcVTOy+u0ubo1kyJ5obNWlRELY1FhhV5NXTb1Bq8YDNRKiy2Vj4Wu+MhpQyat8MmudDNi8g0eP047IWmuREENNqeghQfYVJKGRopeEGbu2IPZGc9aLpNu7JIHHZaWuknwAsImlyDaQB4h8LkYxry3WA5RjpfG2DRAl+4R+hEKRgOP54SQY0129VCKhNiq8kISk2p7hGRL4kP9Eug7rYsNqxJAkoJfxSFbPmXF9But2qIdL8T8UCWqBNOBh1ZMM7yRtlt0mYQiQmIadqRjQB5Jw2NZLfaYnSIOiryfkVYr+ZSA4D2XWJsTrahCf1IzGfHyqSTBb73Ai3rQCdTpIYDfgFhQZ3faBb5NwkA0tfTwJu66e0BjhkYSpdEPfdZLgVHfwHAkppEqU88O0shQnTct90cjDE3Nq0t6QposEjqOo0bLFWZuEUt7QZ5gTinqpUl3ZqTa6JxImT7J+nSTQnXNEz5AQ1iwvq76bHpEgYxBzjN2n3kW1qsLMsTO1SciUlHkusRKkQ2EqTRIiuWo2ejQJw32ndsRUGJoy59JOkBpf1EOCSrGUdoLpdaxhTKuBzqzvM0EkwBOm9UUeS7UhRoxfROABS2iRYEpdaglUdVqvR/LaJPgqMvGSBOO2veBeBgdm3ng8LkZ9dgKPjvJcdwz7WOqBO9gE+RqWM7KYWyRQCg9WcrXU6trPyqsNEsea/kIWc8bVoTweoUlgljBhRzNpMadQWm4wrgK0mj0hBkiDPNlJ/XoHS5H6ycHqtLSjExQBq+/U6iDBhzRPPjj2nyzm7cjrsZiZOOYYK+Yq02aD6zYzMtakGl5IsWZi+WWm5oRda5VcYFi7M6+2V9KZFmrMzXNrR7nY3WdBY9a6raIOxG46K2XhYYxb2rxIkWAv8GzSQYLYl6dny8S7ws7anhcXf3SmoLt1ulcia/NFz4pr2Nh6cJA1tiazs+d3KguzxoTkPHv5c5mZ2ZcOuiKVz/subhpfEiXO0Pvzles03h0zudpEqkymd3O+Pxa0XOCRCmt/Ble2nw485D9awefZ1OnnROwvDp7e119DQ0NDQ0NDQ+NjYbsf5S09uJcT6tdH9mHvqing+jUaAuHFEtBsqXBTzqkm4aW4JCHajuaEm3LWJLwYHSS80+tVNAkvRgcJt41CCpqEF0OT8AmgSbgvhmHTJHBC+4UkmKHTfJ4sknLYg0HjTK0MQYK6sAdm2Np4Nfwos+X+SGUkUIqRHsHJcHmQ0Eg9DbA3GEo0uE6CexR+KFJaURzuAV3GzLMIuVIuDfw1k7Ci56CMBBG+tCAagq3yvhM/nG025E40ZVUBj79XKXKN0avfGPoZ4UPzRwwJzIK8eidjCMLVa8/+v6YdpRCtczdVb/4CHzZ5wE08ewvj2hlzBYs4T84wFa053Y6hyF0fTjbVgcqm8FoHYpjHuVUq15kdTJI8WYK1azlcf0340mFLkYCCcuQDYqBm6V++fXkKJeKJopBIIkdyuDspoXkUDkI+VRH5HVIMf0qMy3irSxLohPSLXZLxHkPb6/1r4pIEGiMKGXgk3bwWlySUhS+wEbzJCDBGHP7aKleXRcMvet3KKZVdZ/REdWiTsJTHLn7JQSj5riTQfEeS2Kr3l10z1pLKwXeMmVQS8hpp961NbJR2NJZ1aJNAPcpBF81D7X1ePwMJwypk7dJ9qDkx+5Vo5FYhlYQiNohLp2C7vZOSIsG7QgL5yUbVKslPQcKgciO9RsK5Cs8LccyuS4irM9tC5D1ou6a+loRt5UvzU5DgvLwnbJ7rCQa9KIqPWHZ714zXklBW5X4TEqQAiu45Qc22V401qwoYpLiECwkNtyL24NRadO0lIe8mYfHd5oSx9Jg+dpPgq/gO/woJtnr7o3GilwgrCUl6kOlK48Ky2iSox0dpNwlV+FPwPUgIKe6igG4STLV9xKWd0LKYPSmbs9w+REpoID0ijzj4bYnZAU7RbRIMQPUpgG4SmL2ABWTfxE5g+t4hH7hLGHeTwN/Qtc7CeM6s1mvLFgdYBmGWKMO2klAKZSIyQSEOgFnIg9yn8KULEhI4BoPMB6+HBPMJfJZ+A8XT9yDBEO/J3A0TSQKt/KiBebCkbWkuSCjba0eJeFP2UW1lWEkomPIzJ6kW2bP6TjlFy06QbxELhkjCQHaxKpRSrGexo2/SE7gbRfC876557YIKYdDnkzF0g0ZEUh4862ORB1cCsvCCb0PCF8aFtqtxf9xv3zyNFhy1ZjVtb3KhcS8EcBI6gjPSHeFxCJmudVxGl5aLxj2R+/NjxybrGhoaGhoaGhoaGhoaGhoaGhoaGhqE/wOH6QuCgLZ1r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6" name="Rechteck 55"/>
          <p:cNvSpPr/>
          <p:nvPr/>
        </p:nvSpPr>
        <p:spPr>
          <a:xfrm>
            <a:off x="-36924" y="6165304"/>
            <a:ext cx="9151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800" b="1" dirty="0"/>
              <a:t>Bestellung unter www.buchklub.at</a:t>
            </a:r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8" y="853306"/>
            <a:ext cx="2371973" cy="1452497"/>
          </a:xfrm>
          <a:prstGeom prst="rect">
            <a:avLst/>
          </a:prstGeom>
        </p:spPr>
      </p:pic>
      <p:sp>
        <p:nvSpPr>
          <p:cNvPr id="53" name="Textfeld 52"/>
          <p:cNvSpPr txBox="1"/>
          <p:nvPr/>
        </p:nvSpPr>
        <p:spPr>
          <a:xfrm>
            <a:off x="2607953" y="774867"/>
            <a:ext cx="601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latin typeface="+mn-lt"/>
                <a:ea typeface="Calibri"/>
                <a:cs typeface="Times New Roman"/>
              </a:rPr>
              <a:t>Thematische Buchpakete</a:t>
            </a:r>
            <a:endParaRPr lang="de-AT" dirty="0"/>
          </a:p>
        </p:txBody>
      </p:sp>
      <p:sp>
        <p:nvSpPr>
          <p:cNvPr id="54" name="Rechteck 53"/>
          <p:cNvSpPr/>
          <p:nvPr/>
        </p:nvSpPr>
        <p:spPr>
          <a:xfrm>
            <a:off x="2588121" y="1395869"/>
            <a:ext cx="7621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Arbeitsmaterialien-Mappe mit Kopiervorlagen und Unterrichtstipps.</a:t>
            </a:r>
            <a:br>
              <a:rPr lang="de-AT" dirty="0"/>
            </a:br>
            <a:r>
              <a:rPr lang="de-AT" dirty="0"/>
              <a:t>Die Lieferung an Schulen erfolgt </a:t>
            </a:r>
            <a:r>
              <a:rPr lang="de-AT" b="1" dirty="0"/>
              <a:t>portofrei</a:t>
            </a:r>
            <a:r>
              <a:rPr lang="de-AT" dirty="0"/>
              <a:t>.</a:t>
            </a:r>
            <a:br>
              <a:rPr lang="de-AT" dirty="0"/>
            </a:br>
            <a:r>
              <a:rPr lang="de-AT" dirty="0"/>
              <a:t>Bei Bestellung für </a:t>
            </a:r>
            <a:r>
              <a:rPr lang="de-AT" b="1" dirty="0"/>
              <a:t>Schulbibliotheken mit 10% Bibliotheksrabatt.</a:t>
            </a:r>
            <a:endParaRPr lang="de-AT" dirty="0"/>
          </a:p>
          <a:p>
            <a:endParaRPr lang="de-AT" dirty="0"/>
          </a:p>
        </p:txBody>
      </p:sp>
      <p:pic>
        <p:nvPicPr>
          <p:cNvPr id="7173" name="Picture 5" descr="P:\01 Medien und Produkte\01-05 BUCHKLUBPAKETE\Grafik_Buchklubpakete_Web\BKBP_Abenteuer_Schu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382487"/>
            <a:ext cx="1432280" cy="183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:\01 Medien und Produkte\01-05 BUCHKLUBPAKETE\Grafik_Buchklubpakete_Web\BKBP_kindersachbuech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81" y="4310972"/>
            <a:ext cx="1448697" cy="185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P:\01 Medien und Produkte\01-05 BUCHKLUBPAKETE\Grafik_Buchklubpakete_Web\BKBP_Krieg_SE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58" y="4310007"/>
            <a:ext cx="1438344" cy="18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P:\01 Medien und Produkte\01-05 BUCHKLUBPAKETE\Grafik_Buchklubpakete_Web\BKBP_Lyri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17" y="2393293"/>
            <a:ext cx="1423838" cy="18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C8742996-C6C7-C0D2-E702-1B626A28D3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07" y="4333975"/>
            <a:ext cx="1423838" cy="182251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5C0D5E55-F5D2-AE3B-676E-57CD6B3B20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1" y="4331987"/>
            <a:ext cx="1432280" cy="1833317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4542C9A9-2B3F-96D4-824D-B7EBC55C72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365707"/>
            <a:ext cx="1445389" cy="1850097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D4F08BC9-4F24-D50F-4949-B2F4336BDF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57" y="2438700"/>
            <a:ext cx="1431470" cy="17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43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2" name="Gruppieren 1"/>
          <p:cNvGrpSpPr/>
          <p:nvPr/>
        </p:nvGrpSpPr>
        <p:grpSpPr>
          <a:xfrm>
            <a:off x="1" y="210449"/>
            <a:ext cx="6590021" cy="609876"/>
            <a:chOff x="1" y="210449"/>
            <a:chExt cx="6590021" cy="609876"/>
          </a:xfrm>
        </p:grpSpPr>
        <p:sp>
          <p:nvSpPr>
            <p:cNvPr id="11" name="Rechteck 10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4" name="Gleichschenkliges Dreieck 13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>
                  <a:solidFill>
                    <a:schemeClr val="tx2"/>
                  </a:solidFill>
                  <a:latin typeface="+mn-lt"/>
                </a:rPr>
                <a:t>BUCHKLUBPAKET</a:t>
              </a:r>
            </a:p>
            <a:p>
              <a:endParaRPr lang="de-AT" sz="1600" b="1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6" name="AutoShape 2" descr="data:image/png;base64,iVBORw0KGgoAAAANSUhEUgAAAYQAAACCCAMAAABxTU9IAAAAolBMVEX///8AAADmMg/z8/Po6OixsbHx8fH8/Pzt7e3Q0NCkpKSMjIzMzMzl5eX98/E8PDzkEQDDw8O6urrlJADyn5SXl5daWlre3t6enp7oTzrmLgPW1taQkJBpaWlAQEAiIiLqW0Z/f39UVFQzMzNzc3NiYmIkJCSsrKyCgoISEhJGRkYtLS12dnZQUFAbGxtra2v2wbv0s6vxmI34zcjsc2PoRi62TCiUAAAPiElEQVR4nO1d6WKzthJlijF7+aDFuAU718b7etvevv+rXUkzEoshTuLETvLp/LCNQQtztMyIGWEYGhoaGhoaGhoaGhoaGhoaGhoaGhoaGhoaGhoaXwO2tx48ug6fD78+j/cubggQvHeeXx+//HgOv3emcWHFsJ8Xr2/UJoB7a5W/H/7745d+/NZNQgAS3muLu5GEAKZ25wkPFjdkaxwhviX5zfjlz7eQsE6SZLyFV9f9RhIiAKvrf5s1iLDrxCB7SW+NAfY31Op2/PXbW0gwxY/o1XW/kYQxQLdQl/DU2UWWMHpBtmym8m+o1TvgTT1hKH6wFuS8rrBb54TM7DmRdw9TZ5i8JFsze2uF3gm///itDz0TsyIh6xkE+nHvifmFJDwcv/79ex/+/qczRb0niB9mnuOZMMcmlbOGmadFUmuew3WRug0SMq8Y1xgxkyKVCXiG9rrwOMVDr/BkfxtSQSYvh12v1N1BrtpynBYWVs/OsxGMslydC1kd4ipJaDjjwsL6Okb9286xZ/FrQnYNP8jY/TwjxntDzgl2CXPxRwKA0jvDUXwD5EuhPqlbnonDKFMkDHbinxPRZ1iobxXiwAXIxKHP867UMHaR+I5hhedLFLexkbMTaW4HITapxGGlTKySrNMGZjGvANZ3TfVOxTdLmdE1WK/AWIjvRw9bFbh2ZFmWz+4AG04sSTjQPMi0DVgdjqzWJGP+c7I48ftAEkL2a3qYgzTeWBarzWFLUsjhtIUJFxorZDFS+SQVCUy0hz1LhPn7MJXZbmcb9j8fhTJg+cF2C0t+ymQH5YHnZVES1gwWxzXWF0k4wVhmk+E1EZwOvLnMYH9guhm8tyzfjMpOwHbbRYIQJmtQ2FUKUj/WioQVPPHbHB4p6Q4llYpPRgKcWBsf8M5ji3zO4v+KBKRlXEkUSZhBKa6bUlXPlJBhjkXbS9ImGL1Kc+onQbDJe8MGi/s0IxIjIZpOp7xh7IUEO0jYiO8UhcbU+BkmtYiEROmaW7z/VcPwy6nppzTzz2i0qZGAXJYkZEnCpBK6QDUx56pXTrFB+LVm3U+CGK2YLl5SZR+sylYISOY2axnCUO0gAVtMjLNHIg0LNTEv4ECZeZjkwORQTeM5JZAZy7mgRgJeuKACJQke653DWlUrEgqaGXjip3oSrG/vcNTIZi4b0+OhtCPeUrmQekmgKTylBlWRwIba1RPH6oTn+IgNkU+N9QUkYIFtEgw+fj/NlNZUkTBRJa4wk9eQsMDB0hh9JAn/+6MT//7VeXVFQoh9/BoJBd1LRUIJNYgzti9+j0RGbyfB8LZCDSOltiJhVC/RND4hCf/8+LML1yxmPnMSCXjcQ4Knhl9JwhF8ZyAh883WbJoWd3sDCUyC1gRwxKmTcIDFsFHipyPB+Ldz8eIqCQn+kkZbHwm5eoowJBJSmunaGKsEbycBz+PAVpFgwbZZVBcJT6TvPYaE7hXtawt4THWcUp09+u4kwWBWAwqN9EROBupPxgRtpxkKK0St6c0keCg0W5pkZ9KRxV/Ex2bdSIL1xf9GZHdMHkJC94p2PwmpNx6nS2VCMm117Jhcne4mgev9iWPGpbITWJM/xqaTlKi1M6lOA9t2S5TyW0lgHD4lpp2NZNdkA2FiJw6ljeLhMN5RL+kigV1zzO18BI8h4a+uWeHqQx2peod4dCp6SKDFB9b893LZopBZ4JWePBTjlttDgtVPQiRPQH2dw8ZSm0WsG0mwvvifQSsbqSKhpGKQhA9WUe3/dOCPbu0oL3ccx1llPjq89hM7KVH9j0ocDdyyJAMhPLMLysSYl3KxSKwunTZybXqw4GrNOaQSMF1QRmgNljsDv7H1BmWJJPgRFjiOaKwx/SfeH9XCoDPibUPWgRWxPZAiMI6Wqvq7Ut6Kx5LvE2NahvVr/AiFf4iKZ2T4eNjD7hX92gXtZwH2cNg4bh2+FWazJmY91xcU8U610NDQ0NDQ0NDQ0NDQ0NDQ0NDQ+HyI2x5qg0/jp3MjwuTK+qRhmMXy8NgwBwQ9oq2QwNW6fw2soc8fXMIBGJ12d6kMx3AflWUZTdYXAr4I3Xk3EnaH6veyehpjeKv7sGxdJWHJH+bdr8k5cPZ9fzOv/GPl98eRUFQZmXW/3K14mGO+Mkzi9bhOgnxofic45Dvh7KlmsfTq/DgSwipOylI+sPxhtKiKcv/4MFwlwa4Nxdeeb70HJAnGgDzJc/no9eNIMErpxWiMjrOV/L3BZ86rq+30VryGBFM+sf5IKBKM6bF55gNJ8GRjt2HtqgChu40BryOhM7rxfVGRMI+aZz6QhKHMOwZHaWGBdPf4cHxiEk5NR/Q6CU6em8+TYMvgpEaKXhzJZ2/Bvs8Ul7M4ta8yc7ceRpe5DcsldFuGTObWo0GHeT5onlWXCxKaV/PTtQpX927fI4pBkRCTn5uiXlXE5cEL3AeGSJAeKcaU/IR26Hg0UneRixRL0+2bYxPSiXiLizG6waY5yZhIp8oDz2QrG+K4HsmCISpVsKwH+MdUkobhVHtlb6Fn1AxvwAJbBE5FkhYXXZSWWFvpbmzw+QnR8Mt8fzjkwJWQS5QiwZYkeLC3wtDawrqPhPkMrEHmwZZ6yhpWPMUJkj4SbJSmmA+ooFjODZKEOYyzQTwnuacwy53gIAMTJrAInLygwBbD24/BY0WqMOAVrMMwmcp7KWHmOrl0A7OggLG4mjoDbMfuIBuTF1psWXC2LN4DEmsNB8uyPth4dqQr214GW7ZIcGW8zBkuSEDeCgq9yZV+RSkW/drmRGhCG6EZLYVpOpIdYBJRLnjnuMRgU6PPkamUToakT3tU0lCFYmEjp240pUN7L8YWyZUpGx5xkSnVoD4c3WVO8BnT1nomraY2CVM1VE97SaA2fMReu1Mu07teEmIxCyNrCR+iVceTJCSN2HansemDqcahBGdzTw6qpOamjaDApDWuWzIzvzXLLUldftjEbEeoM7RIGFR68uWcQH6FFD/A2MAcVTOy+u0ubo1kyJ5obNWlRELY1FhhV5NXTb1Bq8YDNRKiy2Vj4Wu+MhpQyat8MmudDNi8g0eP047IWmuREENNqeghQfYVJKGRopeEGbu2IPZGc9aLpNu7JIHHZaWuknwAsImlyDaQB4h8LkYxry3WA5RjpfG2DRAl+4R+hEKRgOP54SQY0129VCKhNiq8kISk2p7hGRL4kP9Eug7rYsNqxJAkoJfxSFbPmXF9But2qIdL8T8UCWqBNOBh1ZMM7yRtlt0mYQiQmIadqRjQB5Jw2NZLfaYnSIOiryfkVYr+ZSA4D2XWJsTrahCf1IzGfHyqSTBb73Ai3rQCdTpIYDfgFhQZ3faBb5NwkA0tfTwJu66e0BjhkYSpdEPfdZLgVHfwHAkppEqU88O0shQnTct90cjDE3Nq0t6QposEjqOo0bLFWZuEUt7QZ5gTinqpUl3ZqTa6JxImT7J+nSTQnXNEz5AQ1iwvq76bHpEgYxBzjN2n3kW1qsLMsTO1SciUlHkusRKkQ2EqTRIiuWo2ejQJw32ndsRUGJoy59JOkBpf1EOCSrGUdoLpdaxhTKuBzqzvM0EkwBOm9UUeS7UhRoxfROABS2iRYEpdaglUdVqvR/LaJPgqMvGSBOO2veBeBgdm3ng8LkZ9dgKPjvJcdwz7WOqBO9gE+RqWM7KYWyRQCg9WcrXU6trPyqsNEsea/kIWc8bVoTweoUlgljBhRzNpMadQWm4wrgK0mj0hBkiDPNlJ/XoHS5H6ycHqtLSjExQBq+/U6iDBhzRPPjj2nyzm7cjrsZiZOOYYK+Yq02aD6zYzMtakGl5IsWZi+WWm5oRda5VcYFi7M6+2V9KZFmrMzXNrR7nY3WdBY9a6raIOxG46K2XhYYxb2rxIkWAv8GzSQYLYl6dny8S7ws7anhcXf3SmoLt1ulcia/NFz4pr2Nh6cJA1tiazs+d3KguzxoTkPHv5c5mZ2ZcOuiKVz/subhpfEiXO0Pvzles03h0zudpEqkymd3O+Pxa0XOCRCmt/Ble2nw485D9awefZ1OnnROwvDp7e119DQ0NDQ0NDQ+NjYbsf5S09uJcT6tdH9mHvqing+jUaAuHFEtBsqXBTzqkm4aW4JCHajuaEm3LWJLwYHSS80+tVNAkvRgcJt41CCpqEF0OT8AmgSbgvhmHTJHBC+4UkmKHTfJ4sknLYg0HjTK0MQYK6sAdm2Np4Nfwos+X+SGUkUIqRHsHJcHmQ0Eg9DbA3GEo0uE6CexR+KFJaURzuAV3GzLMIuVIuDfw1k7Ci56CMBBG+tCAagq3yvhM/nG025E40ZVUBj79XKXKN0avfGPoZ4UPzRwwJzIK8eidjCMLVa8/+v6YdpRCtczdVb/4CHzZ5wE08ewvj2hlzBYs4T84wFa053Y6hyF0fTjbVgcqm8FoHYpjHuVUq15kdTJI8WYK1azlcf0340mFLkYCCcuQDYqBm6V++fXkKJeKJopBIIkdyuDspoXkUDkI+VRH5HVIMf0qMy3irSxLohPSLXZLxHkPb6/1r4pIEGiMKGXgk3bwWlySUhS+wEbzJCDBGHP7aKleXRcMvet3KKZVdZ/REdWiTsJTHLn7JQSj5riTQfEeS2Kr3l10z1pLKwXeMmVQS8hpp961NbJR2NJZ1aJNAPcpBF81D7X1ePwMJwypk7dJ9qDkx+5Vo5FYhlYQiNohLp2C7vZOSIsG7QgL5yUbVKslPQcKgciO9RsK5Cs8LccyuS4irM9tC5D1ou6a+loRt5UvzU5DgvLwnbJ7rCQa9KIqPWHZ714zXklBW5X4TEqQAiu45Qc22V401qwoYpLiECwkNtyL24NRadO0lIe8mYfHd5oSx9Jg+dpPgq/gO/woJtnr7o3GilwgrCUl6kOlK48Ky2iSox0dpNwlV+FPwPUgIKe6igG4STLV9xKWd0LKYPSmbs9w+REpoID0ijzj4bYnZAU7RbRIMQPUpgG4SmL2ABWTfxE5g+t4hH7hLGHeTwN/Qtc7CeM6s1mvLFgdYBmGWKMO2klAKZSIyQSEOgFnIg9yn8KULEhI4BoPMB6+HBPMJfJZ+A8XT9yDBEO/J3A0TSQKt/KiBebCkbWkuSCjba0eJeFP2UW1lWEkomPIzJ6kW2bP6TjlFy06QbxELhkjCQHaxKpRSrGexo2/SE7gbRfC876557YIKYdDnkzF0g0ZEUh4862ORB1cCsvCCb0PCF8aFtqtxf9xv3zyNFhy1ZjVtb3KhcS8EcBI6gjPSHeFxCJmudVxGl5aLxj2R+/NjxybrGhoaGhoaGhoaGhoaGhoaGhoaGhqE/wOH6QuCgLZ1r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grpSp>
        <p:nvGrpSpPr>
          <p:cNvPr id="12" name="Gruppieren 11"/>
          <p:cNvGrpSpPr/>
          <p:nvPr/>
        </p:nvGrpSpPr>
        <p:grpSpPr>
          <a:xfrm>
            <a:off x="814885" y="617471"/>
            <a:ext cx="8770028" cy="1435966"/>
            <a:chOff x="5004905" y="-2165056"/>
            <a:chExt cx="9204272" cy="1435966"/>
          </a:xfrm>
        </p:grpSpPr>
        <p:sp>
          <p:nvSpPr>
            <p:cNvPr id="33" name="Textfeld 32"/>
            <p:cNvSpPr txBox="1"/>
            <p:nvPr/>
          </p:nvSpPr>
          <p:spPr>
            <a:xfrm>
              <a:off x="5004907" y="-1929419"/>
              <a:ext cx="32385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400" dirty="0">
                  <a:solidFill>
                    <a:srgbClr val="FF0000"/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SCHUL</a:t>
              </a:r>
              <a:r>
                <a:rPr lang="de-AT" sz="5400" b="1" dirty="0">
                  <a:solidFill>
                    <a:schemeClr val="tx2">
                      <a:lumMod val="50000"/>
                    </a:schemeClr>
                  </a:solidFill>
                  <a:effectLst>
                    <a:outerShdw dist="2540000" sx="1000" sy="1000" algn="tl">
                      <a:srgbClr val="000000"/>
                    </a:outerShdw>
                  </a:effectLst>
                  <a:ea typeface="Calibri"/>
                  <a:cs typeface="Times New Roman"/>
                </a:rPr>
                <a:t>FIT</a:t>
              </a:r>
            </a:p>
            <a:p>
              <a:endParaRPr lang="de-AT" dirty="0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11798471" y="-2165056"/>
              <a:ext cx="241070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de-AT" sz="1000" dirty="0"/>
            </a:p>
            <a:p>
              <a:r>
                <a:rPr lang="de-AT" sz="800" dirty="0"/>
                <a:t>Ein Projekt des Buchklubs </a:t>
              </a:r>
              <a:br>
                <a:rPr lang="de-AT" sz="800" dirty="0"/>
              </a:br>
              <a:r>
                <a:rPr lang="de-AT" sz="800" dirty="0"/>
                <a:t>gefördert durch das BMBWF</a:t>
              </a:r>
            </a:p>
          </p:txBody>
        </p:sp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3839" y="-1630855"/>
              <a:ext cx="1235862" cy="414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hteck 38"/>
            <p:cNvSpPr/>
            <p:nvPr/>
          </p:nvSpPr>
          <p:spPr>
            <a:xfrm>
              <a:off x="5004905" y="-1153727"/>
              <a:ext cx="80775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AT" dirty="0"/>
                <a:t>Projektpaket (inklusive Skriptum und Materialien) für die Schuleingangsphase. </a:t>
              </a:r>
            </a:p>
          </p:txBody>
        </p:sp>
      </p:grpSp>
      <p:sp>
        <p:nvSpPr>
          <p:cNvPr id="56" name="Rechteck 55"/>
          <p:cNvSpPr/>
          <p:nvPr/>
        </p:nvSpPr>
        <p:spPr>
          <a:xfrm>
            <a:off x="-36924" y="6165304"/>
            <a:ext cx="9151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800" b="1" dirty="0"/>
              <a:t>Bestellung unter www.buchklub.at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32" y="2324198"/>
            <a:ext cx="2661878" cy="367210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1" name="Picture 3" descr="P:\02 Projekte\2021_Literarischer Schulfittag\Cover\WBS\229_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28" y="2204864"/>
            <a:ext cx="1911206" cy="2592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:\02 Projekte\2021_Literarischer Schulfittag\Cover\WBS\Betz, Ein Geschenk fuer den Koen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146">
            <a:off x="6762273" y="3525627"/>
            <a:ext cx="1874738" cy="23759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:\02 Projekte\2021_Literarischer Schulfittag\Cover\WBS\228_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906">
            <a:off x="3892181" y="3384882"/>
            <a:ext cx="1935703" cy="2448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27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2" name="Gruppieren 1"/>
          <p:cNvGrpSpPr/>
          <p:nvPr/>
        </p:nvGrpSpPr>
        <p:grpSpPr>
          <a:xfrm>
            <a:off x="1" y="210449"/>
            <a:ext cx="6590021" cy="609876"/>
            <a:chOff x="1" y="210449"/>
            <a:chExt cx="6590021" cy="609876"/>
          </a:xfrm>
        </p:grpSpPr>
        <p:sp>
          <p:nvSpPr>
            <p:cNvPr id="11" name="Rechteck 10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4" name="Gleichschenkliges Dreieck 13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>
                  <a:solidFill>
                    <a:schemeClr val="tx2"/>
                  </a:solidFill>
                  <a:latin typeface="+mn-lt"/>
                </a:rPr>
                <a:t>BUCHKLUBPAKET</a:t>
              </a:r>
            </a:p>
            <a:p>
              <a:endParaRPr lang="de-AT" sz="1600" b="1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6" name="AutoShape 2" descr="data:image/png;base64,iVBORw0KGgoAAAANSUhEUgAAAYQAAACCCAMAAABxTU9IAAAAolBMVEX///8AAADmMg/z8/Po6OixsbHx8fH8/Pzt7e3Q0NCkpKSMjIzMzMzl5eX98/E8PDzkEQDDw8O6urrlJADyn5SXl5daWlre3t6enp7oTzrmLgPW1taQkJBpaWlAQEAiIiLqW0Z/f39UVFQzMzNzc3NiYmIkJCSsrKyCgoISEhJGRkYtLS12dnZQUFAbGxtra2v2wbv0s6vxmI34zcjsc2PoRi62TCiUAAAPiElEQVR4nO1d6WKzthJlijF7+aDFuAU718b7etvevv+rXUkzEoshTuLETvLp/LCNQQtztMyIGWEYGhoaGhoaGhoaGhoaGhoaGhoaGhoaGhoaGhoaXwO2tx48ug6fD78+j/cubggQvHeeXx+//HgOv3emcWHFsJ8Xr2/UJoB7a5W/H/7745d+/NZNQgAS3muLu5GEAKZ25wkPFjdkaxwhviX5zfjlz7eQsE6SZLyFV9f9RhIiAKvrf5s1iLDrxCB7SW+NAfY31Op2/PXbW0gwxY/o1XW/kYQxQLdQl/DU2UWWMHpBtmym8m+o1TvgTT1hKH6wFuS8rrBb54TM7DmRdw9TZ5i8JFsze2uF3gm///itDz0TsyIh6xkE+nHvifmFJDwcv/79ex/+/qczRb0niB9mnuOZMMcmlbOGmadFUmuew3WRug0SMq8Y1xgxkyKVCXiG9rrwOMVDr/BkfxtSQSYvh12v1N1BrtpynBYWVs/OsxGMslydC1kd4ipJaDjjwsL6Okb9286xZ/FrQnYNP8jY/TwjxntDzgl2CXPxRwKA0jvDUXwD5EuhPqlbnonDKFMkDHbinxPRZ1iobxXiwAXIxKHP867UMHaR+I5hhedLFLexkbMTaW4HITapxGGlTKySrNMGZjGvANZ3TfVOxTdLmdE1WK/AWIjvRw9bFbh2ZFmWz+4AG04sSTjQPMi0DVgdjqzWJGP+c7I48ftAEkL2a3qYgzTeWBarzWFLUsjhtIUJFxorZDFS+SQVCUy0hz1LhPn7MJXZbmcb9j8fhTJg+cF2C0t+ymQH5YHnZVES1gwWxzXWF0k4wVhmk+E1EZwOvLnMYH9guhm8tyzfjMpOwHbbRYIQJmtQ2FUKUj/WioQVPPHbHB4p6Q4llYpPRgKcWBsf8M5ji3zO4v+KBKRlXEkUSZhBKa6bUlXPlJBhjkXbS9ImGL1Kc+onQbDJe8MGi/s0IxIjIZpOp7xh7IUEO0jYiO8UhcbU+BkmtYiEROmaW7z/VcPwy6nppzTzz2i0qZGAXJYkZEnCpBK6QDUx56pXTrFB+LVm3U+CGK2YLl5SZR+sylYISOY2axnCUO0gAVtMjLNHIg0LNTEv4ECZeZjkwORQTeM5JZAZy7mgRgJeuKACJQke653DWlUrEgqaGXjip3oSrG/vcNTIZi4b0+OhtCPeUrmQekmgKTylBlWRwIba1RPH6oTn+IgNkU+N9QUkYIFtEgw+fj/NlNZUkTBRJa4wk9eQsMDB0hh9JAn/+6MT//7VeXVFQoh9/BoJBd1LRUIJNYgzti9+j0RGbyfB8LZCDSOltiJhVC/RND4hCf/8+LML1yxmPnMSCXjcQ4Knhl9JwhF8ZyAh883WbJoWd3sDCUyC1gRwxKmTcIDFsFHipyPB+Ldz8eIqCQn+kkZbHwm5eoowJBJSmunaGKsEbycBz+PAVpFgwbZZVBcJT6TvPYaE7hXtawt4THWcUp09+u4kwWBWAwqN9EROBupPxgRtpxkKK0St6c0keCg0W5pkZ9KRxV/Ex2bdSIL1xf9GZHdMHkJC94p2PwmpNx6nS2VCMm117Jhcne4mgev9iWPGpbITWJM/xqaTlKi1M6lOA9t2S5TyW0lgHD4lpp2NZNdkA2FiJw6ljeLhMN5RL+kigV1zzO18BI8h4a+uWeHqQx2peod4dCp6SKDFB9b893LZopBZ4JWePBTjlttDgtVPQiRPQH2dw8ZSm0WsG0mwvvifQSsbqSKhpGKQhA9WUe3/dOCPbu0oL3ccx1llPjq89hM7KVH9j0ocDdyyJAMhPLMLysSYl3KxSKwunTZybXqw4GrNOaQSMF1QRmgNljsDv7H1BmWJJPgRFjiOaKwx/SfeH9XCoDPibUPWgRWxPZAiMI6Wqvq7Ut6Kx5LvE2NahvVr/AiFf4iKZ2T4eNjD7hX92gXtZwH2cNg4bh2+FWazJmY91xcU8U610NDQ0NDQ0NDQ0NDQ0NDQ0NDQ+HyI2x5qg0/jp3MjwuTK+qRhmMXy8NgwBwQ9oq2QwNW6fw2soc8fXMIBGJ12d6kMx3AflWUZTdYXAr4I3Xk3EnaH6veyehpjeKv7sGxdJWHJH+bdr8k5cPZ9fzOv/GPl98eRUFQZmXW/3K14mGO+Mkzi9bhOgnxofic45Dvh7KlmsfTq/DgSwipOylI+sPxhtKiKcv/4MFwlwa4Nxdeeb70HJAnGgDzJc/no9eNIMErpxWiMjrOV/L3BZ86rq+30VryGBFM+sf5IKBKM6bF55gNJ8GRjt2HtqgChu40BryOhM7rxfVGRMI+aZz6QhKHMOwZHaWGBdPf4cHxiEk5NR/Q6CU6em8+TYMvgpEaKXhzJZ2/Bvs8Ul7M4ta8yc7ceRpe5DcsldFuGTObWo0GHeT5onlWXCxKaV/PTtQpX927fI4pBkRCTn5uiXlXE5cEL3AeGSJAeKcaU/IR26Hg0UneRixRL0+2bYxPSiXiLizG6waY5yZhIp8oDz2QrG+K4HsmCISpVsKwH+MdUkobhVHtlb6Fn1AxvwAJbBE5FkhYXXZSWWFvpbmzw+QnR8Mt8fzjkwJWQS5QiwZYkeLC3wtDawrqPhPkMrEHmwZZ6yhpWPMUJkj4SbJSmmA+ooFjODZKEOYyzQTwnuacwy53gIAMTJrAInLygwBbD24/BY0WqMOAVrMMwmcp7KWHmOrl0A7OggLG4mjoDbMfuIBuTF1psWXC2LN4DEmsNB8uyPth4dqQr214GW7ZIcGW8zBkuSEDeCgq9yZV+RSkW/drmRGhCG6EZLYVpOpIdYBJRLnjnuMRgU6PPkamUToakT3tU0lCFYmEjp240pUN7L8YWyZUpGx5xkSnVoD4c3WVO8BnT1nomraY2CVM1VE97SaA2fMReu1Mu07teEmIxCyNrCR+iVceTJCSN2HansemDqcahBGdzTw6qpOamjaDApDWuWzIzvzXLLUldftjEbEeoM7RIGFR68uWcQH6FFD/A2MAcVTOy+u0ubo1kyJ5obNWlRELY1FhhV5NXTb1Bq8YDNRKiy2Vj4Wu+MhpQyat8MmudDNi8g0eP047IWmuREENNqeghQfYVJKGRopeEGbu2IPZGc9aLpNu7JIHHZaWuknwAsImlyDaQB4h8LkYxry3WA5RjpfG2DRAl+4R+hEKRgOP54SQY0129VCKhNiq8kISk2p7hGRL4kP9Eug7rYsNqxJAkoJfxSFbPmXF9But2qIdL8T8UCWqBNOBh1ZMM7yRtlt0mYQiQmIadqRjQB5Jw2NZLfaYnSIOiryfkVYr+ZSA4D2XWJsTrahCf1IzGfHyqSTBb73Ai3rQCdTpIYDfgFhQZ3faBb5NwkA0tfTwJu66e0BjhkYSpdEPfdZLgVHfwHAkppEqU88O0shQnTct90cjDE3Nq0t6QposEjqOo0bLFWZuEUt7QZ5gTinqpUl3ZqTa6JxImT7J+nSTQnXNEz5AQ1iwvq76bHpEgYxBzjN2n3kW1qsLMsTO1SciUlHkusRKkQ2EqTRIiuWo2ejQJw32ndsRUGJoy59JOkBpf1EOCSrGUdoLpdaxhTKuBzqzvM0EkwBOm9UUeS7UhRoxfROABS2iRYEpdaglUdVqvR/LaJPgqMvGSBOO2veBeBgdm3ng8LkZ9dgKPjvJcdwz7WOqBO9gE+RqWM7KYWyRQCg9WcrXU6trPyqsNEsea/kIWc8bVoTweoUlgljBhRzNpMadQWm4wrgK0mj0hBkiDPNlJ/XoHS5H6ycHqtLSjExQBq+/U6iDBhzRPPjj2nyzm7cjrsZiZOOYYK+Yq02aD6zYzMtakGl5IsWZi+WWm5oRda5VcYFi7M6+2V9KZFmrMzXNrR7nY3WdBY9a6raIOxG46K2XhYYxb2rxIkWAv8GzSQYLYl6dny8S7ws7anhcXf3SmoLt1ulcia/NFz4pr2Nh6cJA1tiazs+d3KguzxoTkPHv5c5mZ2ZcOuiKVz/subhpfEiXO0Pvzles03h0zudpEqkymd3O+Pxa0XOCRCmt/Ble2nw485D9awefZ1OnnROwvDp7e119DQ0NDQ0NDQ+NjYbsf5S09uJcT6tdH9mHvqing+jUaAuHFEtBsqXBTzqkm4aW4JCHajuaEm3LWJLwYHSS80+tVNAkvRgcJt41CCpqEF0OT8AmgSbgvhmHTJHBC+4UkmKHTfJ4sknLYg0HjTK0MQYK6sAdm2Np4Nfwos+X+SGUkUIqRHsHJcHmQ0Eg9DbA3GEo0uE6CexR+KFJaURzuAV3GzLMIuVIuDfw1k7Ci56CMBBG+tCAagq3yvhM/nG025E40ZVUBj79XKXKN0avfGPoZ4UPzRwwJzIK8eidjCMLVa8/+v6YdpRCtczdVb/4CHzZ5wE08ewvj2hlzBYs4T84wFa053Y6hyF0fTjbVgcqm8FoHYpjHuVUq15kdTJI8WYK1azlcf0340mFLkYCCcuQDYqBm6V++fXkKJeKJopBIIkdyuDspoXkUDkI+VRH5HVIMf0qMy3irSxLohPSLXZLxHkPb6/1r4pIEGiMKGXgk3bwWlySUhS+wEbzJCDBGHP7aKleXRcMvet3KKZVdZ/REdWiTsJTHLn7JQSj5riTQfEeS2Kr3l10z1pLKwXeMmVQS8hpp961NbJR2NJZ1aJNAPcpBF81D7X1ePwMJwypk7dJ9qDkx+5Vo5FYhlYQiNohLp2C7vZOSIsG7QgL5yUbVKslPQcKgciO9RsK5Cs8LccyuS4irM9tC5D1ou6a+loRt5UvzU5DgvLwnbJ7rCQa9KIqPWHZ714zXklBW5X4TEqQAiu45Qc22V401qwoYpLiECwkNtyL24NRadO0lIe8mYfHd5oSx9Jg+dpPgq/gO/woJtnr7o3GilwgrCUl6kOlK48Ky2iSox0dpNwlV+FPwPUgIKe6igG4STLV9xKWd0LKYPSmbs9w+REpoID0ijzj4bYnZAU7RbRIMQPUpgG4SmL2ABWTfxE5g+t4hH7hLGHeTwN/Qtc7CeM6s1mvLFgdYBmGWKMO2klAKZSIyQSEOgFnIg9yn8KULEhI4BoPMB6+HBPMJfJZ+A8XT9yDBEO/J3A0TSQKt/KiBebCkbWkuSCjba0eJeFP2UW1lWEkomPIzJ6kW2bP6TjlFy06QbxELhkjCQHaxKpRSrGexo2/SE7gbRfC876557YIKYdDnkzF0g0ZEUh4862ORB1cCsvCCb0PCF8aFtqtxf9xv3zyNFhy1ZjVtb3KhcS8EcBI6gjPSHeFxCJmudVxGl5aLxj2R+/NjxybrGhoaGhoaGhoaGhoaGhoaGhoaGhqE/wOH6QuCgLZ1r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grpSp>
        <p:nvGrpSpPr>
          <p:cNvPr id="12" name="Gruppieren 11"/>
          <p:cNvGrpSpPr/>
          <p:nvPr/>
        </p:nvGrpSpPr>
        <p:grpSpPr>
          <a:xfrm>
            <a:off x="7561894" y="946686"/>
            <a:ext cx="2410706" cy="864096"/>
            <a:chOff x="11751914" y="-1835841"/>
            <a:chExt cx="2410706" cy="864096"/>
          </a:xfrm>
        </p:grpSpPr>
        <p:sp>
          <p:nvSpPr>
            <p:cNvPr id="37" name="Rechteck 36"/>
            <p:cNvSpPr/>
            <p:nvPr/>
          </p:nvSpPr>
          <p:spPr>
            <a:xfrm>
              <a:off x="11751914" y="-1835841"/>
              <a:ext cx="241070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de-AT" sz="1000" dirty="0"/>
            </a:p>
            <a:p>
              <a:r>
                <a:rPr lang="de-AT" sz="800" dirty="0"/>
                <a:t>Ein Projekt des Buchklubs </a:t>
              </a:r>
              <a:br>
                <a:rPr lang="de-AT" sz="800" dirty="0"/>
              </a:br>
              <a:r>
                <a:rPr lang="de-AT" sz="800" dirty="0"/>
                <a:t>gefördert durch das BMBWF</a:t>
              </a:r>
            </a:p>
          </p:txBody>
        </p:sp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8123" y="-1385823"/>
              <a:ext cx="1235862" cy="414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Rechteck 55"/>
          <p:cNvSpPr/>
          <p:nvPr/>
        </p:nvSpPr>
        <p:spPr>
          <a:xfrm>
            <a:off x="-36924" y="6165304"/>
            <a:ext cx="9151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800" b="1" dirty="0"/>
              <a:t>Bestellung unter www.buchklub.at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CD7A3307-4D79-5365-35A0-37BA9CBF1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56" y="3139914"/>
            <a:ext cx="2381250" cy="304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17F30CC2-A0C4-CACC-E54C-99D9D0268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63970"/>
            <a:ext cx="6087686" cy="26493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DBCF6FC-EBCA-E547-B685-D0193FC14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848" y="3139914"/>
            <a:ext cx="2381250" cy="304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85BC9085-F876-892A-F435-BC817FE7C6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8140" y="3139914"/>
            <a:ext cx="2381250" cy="304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305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2" name="Gruppieren 1"/>
          <p:cNvGrpSpPr/>
          <p:nvPr/>
        </p:nvGrpSpPr>
        <p:grpSpPr>
          <a:xfrm>
            <a:off x="1" y="210449"/>
            <a:ext cx="6590021" cy="609876"/>
            <a:chOff x="1" y="210449"/>
            <a:chExt cx="6590021" cy="609876"/>
          </a:xfrm>
        </p:grpSpPr>
        <p:sp>
          <p:nvSpPr>
            <p:cNvPr id="11" name="Rechteck 10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4" name="Gleichschenkliges Dreieck 13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>
                  <a:solidFill>
                    <a:schemeClr val="tx2"/>
                  </a:solidFill>
                  <a:latin typeface="+mn-lt"/>
                </a:rPr>
                <a:t>BUCHKLUBPAKET</a:t>
              </a:r>
            </a:p>
            <a:p>
              <a:endParaRPr lang="de-AT" sz="1600" b="1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6" name="AutoShape 2" descr="data:image/png;base64,iVBORw0KGgoAAAANSUhEUgAAAYQAAACCCAMAAABxTU9IAAAAolBMVEX///8AAADmMg/z8/Po6OixsbHx8fH8/Pzt7e3Q0NCkpKSMjIzMzMzl5eX98/E8PDzkEQDDw8O6urrlJADyn5SXl5daWlre3t6enp7oTzrmLgPW1taQkJBpaWlAQEAiIiLqW0Z/f39UVFQzMzNzc3NiYmIkJCSsrKyCgoISEhJGRkYtLS12dnZQUFAbGxtra2v2wbv0s6vxmI34zcjsc2PoRi62TCiUAAAPiElEQVR4nO1d6WKzthJlijF7+aDFuAU718b7etvevv+rXUkzEoshTuLETvLp/LCNQQtztMyIGWEYGhoaGhoaGhoaGhoaGhoaGhoaGhoaGhoaGhoaXwO2tx48ug6fD78+j/cubggQvHeeXx+//HgOv3emcWHFsJ8Xr2/UJoB7a5W/H/7745d+/NZNQgAS3muLu5GEAKZ25wkPFjdkaxwhviX5zfjlz7eQsE6SZLyFV9f9RhIiAKvrf5s1iLDrxCB7SW+NAfY31Op2/PXbW0gwxY/o1XW/kYQxQLdQl/DU2UWWMHpBtmym8m+o1TvgTT1hKH6wFuS8rrBb54TM7DmRdw9TZ5i8JFsze2uF3gm///itDz0TsyIh6xkE+nHvifmFJDwcv/79ex/+/qczRb0niB9mnuOZMMcmlbOGmadFUmuew3WRug0SMq8Y1xgxkyKVCXiG9rrwOMVDr/BkfxtSQSYvh12v1N1BrtpynBYWVs/OsxGMslydC1kd4ipJaDjjwsL6Okb9286xZ/FrQnYNP8jY/TwjxntDzgl2CXPxRwKA0jvDUXwD5EuhPqlbnonDKFMkDHbinxPRZ1iobxXiwAXIxKHP867UMHaR+I5hhedLFLexkbMTaW4HITapxGGlTKySrNMGZjGvANZ3TfVOxTdLmdE1WK/AWIjvRw9bFbh2ZFmWz+4AG04sSTjQPMi0DVgdjqzWJGP+c7I48ftAEkL2a3qYgzTeWBarzWFLUsjhtIUJFxorZDFS+SQVCUy0hz1LhPn7MJXZbmcb9j8fhTJg+cF2C0t+ymQH5YHnZVES1gwWxzXWF0k4wVhmk+E1EZwOvLnMYH9guhm8tyzfjMpOwHbbRYIQJmtQ2FUKUj/WioQVPPHbHB4p6Q4llYpPRgKcWBsf8M5ji3zO4v+KBKRlXEkUSZhBKa6bUlXPlJBhjkXbS9ImGL1Kc+onQbDJe8MGi/s0IxIjIZpOp7xh7IUEO0jYiO8UhcbU+BkmtYiEROmaW7z/VcPwy6nppzTzz2i0qZGAXJYkZEnCpBK6QDUx56pXTrFB+LVm3U+CGK2YLl5SZR+sylYISOY2axnCUO0gAVtMjLNHIg0LNTEv4ECZeZjkwORQTeM5JZAZy7mgRgJeuKACJQke653DWlUrEgqaGXjip3oSrG/vcNTIZi4b0+OhtCPeUrmQekmgKTylBlWRwIba1RPH6oTn+IgNkU+N9QUkYIFtEgw+fj/NlNZUkTBRJa4wk9eQsMDB0hh9JAn/+6MT//7VeXVFQoh9/BoJBd1LRUIJNYgzti9+j0RGbyfB8LZCDSOltiJhVC/RND4hCf/8+LML1yxmPnMSCXjcQ4Knhl9JwhF8ZyAh883WbJoWd3sDCUyC1gRwxKmTcIDFsFHipyPB+Ldz8eIqCQn+kkZbHwm5eoowJBJSmunaGKsEbycBz+PAVpFgwbZZVBcJT6TvPYaE7hXtawt4THWcUp09+u4kwWBWAwqN9EROBupPxgRtpxkKK0St6c0keCg0W5pkZ9KRxV/Ex2bdSIL1xf9GZHdMHkJC94p2PwmpNx6nS2VCMm117Jhcne4mgev9iWPGpbITWJM/xqaTlKi1M6lOA9t2S5TyW0lgHD4lpp2NZNdkA2FiJw6ljeLhMN5RL+kigV1zzO18BI8h4a+uWeHqQx2peod4dCp6SKDFB9b893LZopBZ4JWePBTjlttDgtVPQiRPQH2dw8ZSm0WsG0mwvvifQSsbqSKhpGKQhA9WUe3/dOCPbu0oL3ccx1llPjq89hM7KVH9j0ocDdyyJAMhPLMLysSYl3KxSKwunTZybXqw4GrNOaQSMF1QRmgNljsDv7H1BmWJJPgRFjiOaKwx/SfeH9XCoDPibUPWgRWxPZAiMI6Wqvq7Ut6Kx5LvE2NahvVr/AiFf4iKZ2T4eNjD7hX92gXtZwH2cNg4bh2+FWazJmY91xcU8U610NDQ0NDQ0NDQ0NDQ0NDQ0NDQ+HyI2x5qg0/jp3MjwuTK+qRhmMXy8NgwBwQ9oq2QwNW6fw2soc8fXMIBGJ12d6kMx3AflWUZTdYXAr4I3Xk3EnaH6veyehpjeKv7sGxdJWHJH+bdr8k5cPZ9fzOv/GPl98eRUFQZmXW/3K14mGO+Mkzi9bhOgnxofic45Dvh7KlmsfTq/DgSwipOylI+sPxhtKiKcv/4MFwlwa4Nxdeeb70HJAnGgDzJc/no9eNIMErpxWiMjrOV/L3BZ86rq+30VryGBFM+sf5IKBKM6bF55gNJ8GRjt2HtqgChu40BryOhM7rxfVGRMI+aZz6QhKHMOwZHaWGBdPf4cHxiEk5NR/Q6CU6em8+TYMvgpEaKXhzJZ2/Bvs8Ul7M4ta8yc7ceRpe5DcsldFuGTObWo0GHeT5onlWXCxKaV/PTtQpX927fI4pBkRCTn5uiXlXE5cEL3AeGSJAeKcaU/IR26Hg0UneRixRL0+2bYxPSiXiLizG6waY5yZhIp8oDz2QrG+K4HsmCISpVsKwH+MdUkobhVHtlb6Fn1AxvwAJbBE5FkhYXXZSWWFvpbmzw+QnR8Mt8fzjkwJWQS5QiwZYkeLC3wtDawrqPhPkMrEHmwZZ6yhpWPMUJkj4SbJSmmA+ooFjODZKEOYyzQTwnuacwy53gIAMTJrAInLygwBbD24/BY0WqMOAVrMMwmcp7KWHmOrl0A7OggLG4mjoDbMfuIBuTF1psWXC2LN4DEmsNB8uyPth4dqQr214GW7ZIcGW8zBkuSEDeCgq9yZV+RSkW/drmRGhCG6EZLYVpOpIdYBJRLnjnuMRgU6PPkamUToakT3tU0lCFYmEjp240pUN7L8YWyZUpGx5xkSnVoD4c3WVO8BnT1nomraY2CVM1VE97SaA2fMReu1Mu07teEmIxCyNrCR+iVceTJCSN2HansemDqcahBGdzTw6qpOamjaDApDWuWzIzvzXLLUldftjEbEeoM7RIGFR68uWcQH6FFD/A2MAcVTOy+u0ubo1kyJ5obNWlRELY1FhhV5NXTb1Bq8YDNRKiy2Vj4Wu+MhpQyat8MmudDNi8g0eP047IWmuREENNqeghQfYVJKGRopeEGbu2IPZGc9aLpNu7JIHHZaWuknwAsImlyDaQB4h8LkYxry3WA5RjpfG2DRAl+4R+hEKRgOP54SQY0129VCKhNiq8kISk2p7hGRL4kP9Eug7rYsNqxJAkoJfxSFbPmXF9But2qIdL8T8UCWqBNOBh1ZMM7yRtlt0mYQiQmIadqRjQB5Jw2NZLfaYnSIOiryfkVYr+ZSA4D2XWJsTrahCf1IzGfHyqSTBb73Ai3rQCdTpIYDfgFhQZ3faBb5NwkA0tfTwJu66e0BjhkYSpdEPfdZLgVHfwHAkppEqU88O0shQnTct90cjDE3Nq0t6QposEjqOo0bLFWZuEUt7QZ5gTinqpUl3ZqTa6JxImT7J+nSTQnXNEz5AQ1iwvq76bHpEgYxBzjN2n3kW1qsLMsTO1SciUlHkusRKkQ2EqTRIiuWo2ejQJw32ndsRUGJoy59JOkBpf1EOCSrGUdoLpdaxhTKuBzqzvM0EkwBOm9UUeS7UhRoxfROABS2iRYEpdaglUdVqvR/LaJPgqMvGSBOO2veBeBgdm3ng8LkZ9dgKPjvJcdwz7WOqBO9gE+RqWM7KYWyRQCg9WcrXU6trPyqsNEsea/kIWc8bVoTweoUlgljBhRzNpMadQWm4wrgK0mj0hBkiDPNlJ/XoHS5H6ycHqtLSjExQBq+/U6iDBhzRPPjj2nyzm7cjrsZiZOOYYK+Yq02aD6zYzMtakGl5IsWZi+WWm5oRda5VcYFi7M6+2V9KZFmrMzXNrR7nY3WdBY9a6raIOxG46K2XhYYxb2rxIkWAv8GzSQYLYl6dny8S7ws7anhcXf3SmoLt1ulcia/NFz4pr2Nh6cJA1tiazs+d3KguzxoTkPHv5c5mZ2ZcOuiKVz/subhpfEiXO0Pvzles03h0zudpEqkymd3O+Pxa0XOCRCmt/Ble2nw485D9awefZ1OnnROwvDp7e119DQ0NDQ0NDQ+NjYbsf5S09uJcT6tdH9mHvqing+jUaAuHFEtBsqXBTzqkm4aW4JCHajuaEm3LWJLwYHSS80+tVNAkvRgcJt41CCpqEF0OT8AmgSbgvhmHTJHBC+4UkmKHTfJ4sknLYg0HjTK0MQYK6sAdm2Np4Nfwos+X+SGUkUIqRHsHJcHmQ0Eg9DbA3GEo0uE6CexR+KFJaURzuAV3GzLMIuVIuDfw1k7Ci56CMBBG+tCAagq3yvhM/nG025E40ZVUBj79XKXKN0avfGPoZ4UPzRwwJzIK8eidjCMLVa8/+v6YdpRCtczdVb/4CHzZ5wE08ewvj2hlzBYs4T84wFa053Y6hyF0fTjbVgcqm8FoHYpjHuVUq15kdTJI8WYK1azlcf0340mFLkYCCcuQDYqBm6V++fXkKJeKJopBIIkdyuDspoXkUDkI+VRH5HVIMf0qMy3irSxLohPSLXZLxHkPb6/1r4pIEGiMKGXgk3bwWlySUhS+wEbzJCDBGHP7aKleXRcMvet3KKZVdZ/REdWiTsJTHLn7JQSj5riTQfEeS2Kr3l10z1pLKwXeMmVQS8hpp961NbJR2NJZ1aJNAPcpBF81D7X1ePwMJwypk7dJ9qDkx+5Vo5FYhlYQiNohLp2C7vZOSIsG7QgL5yUbVKslPQcKgciO9RsK5Cs8LccyuS4irM9tC5D1ou6a+loRt5UvzU5DgvLwnbJ7rCQa9KIqPWHZ714zXklBW5X4TEqQAiu45Qc22V401qwoYpLiECwkNtyL24NRadO0lIe8mYfHd5oSx9Jg+dpPgq/gO/woJtnr7o3GilwgrCUl6kOlK48Ky2iSox0dpNwlV+FPwPUgIKe6igG4STLV9xKWd0LKYPSmbs9w+REpoID0ijzj4bYnZAU7RbRIMQPUpgG4SmL2ABWTfxE5g+t4hH7hLGHeTwN/Qtc7CeM6s1mvLFgdYBmGWKMO2klAKZSIyQSEOgFnIg9yn8KULEhI4BoPMB6+HBPMJfJZ+A8XT9yDBEO/J3A0TSQKt/KiBebCkbWkuSCjba0eJeFP2UW1lWEkomPIzJ6kW2bP6TjlFy06QbxELhkjCQHaxKpRSrGexo2/SE7gbRfC876557YIKYdDnkzF0g0ZEUh4862ORB1cCsvCCb0PCF8aFtqtxf9xv3zyNFhy1ZjVtb3KhcS8EcBI6gjPSHeFxCJmudVxGl5aLxj2R+/NjxybrGhoaGhoaGhoaGhoaGhoaGhoaGhqE/wOH6QuCgLZ1r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6" name="Rechteck 55"/>
          <p:cNvSpPr/>
          <p:nvPr/>
        </p:nvSpPr>
        <p:spPr>
          <a:xfrm>
            <a:off x="-36924" y="6165304"/>
            <a:ext cx="9151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800" b="1" dirty="0"/>
              <a:t>Bestellung unter www.buchklub.at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FED59062-7DB0-5C90-B17C-643C44552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302500"/>
            <a:ext cx="2664296" cy="34102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9D08C498-8D80-F979-3657-7D52AE387823}"/>
              </a:ext>
            </a:extLst>
          </p:cNvPr>
          <p:cNvSpPr txBox="1"/>
          <p:nvPr/>
        </p:nvSpPr>
        <p:spPr>
          <a:xfrm>
            <a:off x="4067944" y="1484784"/>
            <a:ext cx="45908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smtClean="0"/>
              <a:t>MINT-Themen </a:t>
            </a:r>
            <a:r>
              <a:rPr lang="de-DE" dirty="0"/>
              <a:t>wecken die Neugierde der Schüler*innen, Leseübungen helfen, die Technik des Lesens zu verbessern und Experimente, ausgewählt von </a:t>
            </a:r>
            <a:r>
              <a:rPr lang="de-DE" dirty="0" err="1"/>
              <a:t>Pädagog</a:t>
            </a:r>
            <a:r>
              <a:rPr lang="de-DE" dirty="0"/>
              <a:t>*innen des NÖ Netzwerk </a:t>
            </a:r>
            <a:r>
              <a:rPr lang="de-DE" dirty="0" err="1"/>
              <a:t>NaWi</a:t>
            </a:r>
            <a:r>
              <a:rPr lang="de-DE" dirty="0"/>
              <a:t>, machen Lust auf weiteres Entdecken.</a:t>
            </a:r>
          </a:p>
          <a:p>
            <a:endParaRPr lang="de-DE" dirty="0"/>
          </a:p>
          <a:p>
            <a:r>
              <a:rPr lang="de-DE" dirty="0"/>
              <a:t>Das Projekt vereint Leseförderung und Kompetenzerwerb in den MINT-Bereichen </a:t>
            </a:r>
            <a:r>
              <a:rPr lang="de-DE" dirty="0" smtClean="0"/>
              <a:t>–    wichtige </a:t>
            </a:r>
            <a:r>
              <a:rPr lang="de-DE" dirty="0"/>
              <a:t>Benefits für das künftige Berufsleben!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31127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166">
            <a:off x="2443148" y="2125503"/>
            <a:ext cx="1967482" cy="278092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896">
            <a:off x="4580554" y="2183401"/>
            <a:ext cx="2008065" cy="283828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2" name="Gruppieren 1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1" name="Rechteck 10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4" name="Gleichschenkliges Dreieck 13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>
                  <a:solidFill>
                    <a:schemeClr val="tx2"/>
                  </a:solidFill>
                  <a:latin typeface="+mn-lt"/>
                </a:rPr>
                <a:t>BUCHKLUBPAKET</a:t>
              </a:r>
            </a:p>
          </p:txBody>
        </p:sp>
      </p:grpSp>
      <p:sp>
        <p:nvSpPr>
          <p:cNvPr id="6" name="AutoShape 2" descr="data:image/png;base64,iVBORw0KGgoAAAANSUhEUgAAAYQAAACCCAMAAABxTU9IAAAAolBMVEX///8AAADmMg/z8/Po6OixsbHx8fH8/Pzt7e3Q0NCkpKSMjIzMzMzl5eX98/E8PDzkEQDDw8O6urrlJADyn5SXl5daWlre3t6enp7oTzrmLgPW1taQkJBpaWlAQEAiIiLqW0Z/f39UVFQzMzNzc3NiYmIkJCSsrKyCgoISEhJGRkYtLS12dnZQUFAbGxtra2v2wbv0s6vxmI34zcjsc2PoRi62TCiUAAAPiElEQVR4nO1d6WKzthJlijF7+aDFuAU718b7etvevv+rXUkzEoshTuLETvLp/LCNQQtztMyIGWEYGhoaGhoaGhoaGhoaGhoaGhoaGhoaGhoaGhoaXwO2tx48ug6fD78+j/cubggQvHeeXx+//HgOv3emcWHFsJ8Xr2/UJoB7a5W/H/7745d+/NZNQgAS3muLu5GEAKZ25wkPFjdkaxwhviX5zfjlz7eQsE6SZLyFV9f9RhIiAKvrf5s1iLDrxCB7SW+NAfY31Op2/PXbW0gwxY/o1XW/kYQxQLdQl/DU2UWWMHpBtmym8m+o1TvgTT1hKH6wFuS8rrBb54TM7DmRdw9TZ5i8JFsze2uF3gm///itDz0TsyIh6xkE+nHvifmFJDwcv/79ex/+/qczRb0niB9mnuOZMMcmlbOGmadFUmuew3WRug0SMq8Y1xgxkyKVCXiG9rrwOMVDr/BkfxtSQSYvh12v1N1BrtpynBYWVs/OsxGMslydC1kd4ipJaDjjwsL6Okb9286xZ/FrQnYNP8jY/TwjxntDzgl2CXPxRwKA0jvDUXwD5EuhPqlbnonDKFMkDHbinxPRZ1iobxXiwAXIxKHP867UMHaR+I5hhedLFLexkbMTaW4HITapxGGlTKySrNMGZjGvANZ3TfVOxTdLmdE1WK/AWIjvRw9bFbh2ZFmWz+4AG04sSTjQPMi0DVgdjqzWJGP+c7I48ftAEkL2a3qYgzTeWBarzWFLUsjhtIUJFxorZDFS+SQVCUy0hz1LhPn7MJXZbmcb9j8fhTJg+cF2C0t+ymQH5YHnZVES1gwWxzXWF0k4wVhmk+E1EZwOvLnMYH9guhm8tyzfjMpOwHbbRYIQJmtQ2FUKUj/WioQVPPHbHB4p6Q4llYpPRgKcWBsf8M5ji3zO4v+KBKRlXEkUSZhBKa6bUlXPlJBhjkXbS9ImGL1Kc+onQbDJe8MGi/s0IxIjIZpOp7xh7IUEO0jYiO8UhcbU+BkmtYiEROmaW7z/VcPwy6nppzTzz2i0qZGAXJYkZEnCpBK6QDUx56pXTrFB+LVm3U+CGK2YLl5SZR+sylYISOY2axnCUO0gAVtMjLNHIg0LNTEv4ECZeZjkwORQTeM5JZAZy7mgRgJeuKACJQke653DWlUrEgqaGXjip3oSrG/vcNTIZi4b0+OhtCPeUrmQekmgKTylBlWRwIba1RPH6oTn+IgNkU+N9QUkYIFtEgw+fj/NlNZUkTBRJa4wk9eQsMDB0hh9JAn/+6MT//7VeXVFQoh9/BoJBd1LRUIJNYgzti9+j0RGbyfB8LZCDSOltiJhVC/RND4hCf/8+LML1yxmPnMSCXjcQ4Knhl9JwhF8ZyAh883WbJoWd3sDCUyC1gRwxKmTcIDFsFHipyPB+Ldz8eIqCQn+kkZbHwm5eoowJBJSmunaGKsEbycBz+PAVpFgwbZZVBcJT6TvPYaE7hXtawt4THWcUp09+u4kwWBWAwqN9EROBupPxgRtpxkKK0St6c0keCg0W5pkZ9KRxV/Ex2bdSIL1xf9GZHdMHkJC94p2PwmpNx6nS2VCMm117Jhcne4mgev9iWPGpbITWJM/xqaTlKi1M6lOA9t2S5TyW0lgHD4lpp2NZNdkA2FiJw6ljeLhMN5RL+kigV1zzO18BI8h4a+uWeHqQx2peod4dCp6SKDFB9b893LZopBZ4JWePBTjlttDgtVPQiRPQH2dw8ZSm0WsG0mwvvifQSsbqSKhpGKQhA9WUe3/dOCPbu0oL3ccx1llPjq89hM7KVH9j0ocDdyyJAMhPLMLysSYl3KxSKwunTZybXqw4GrNOaQSMF1QRmgNljsDv7H1BmWJJPgRFjiOaKwx/SfeH9XCoDPibUPWgRWxPZAiMI6Wqvq7Ut6Kx5LvE2NahvVr/AiFf4iKZ2T4eNjD7hX92gXtZwH2cNg4bh2+FWazJmY91xcU8U610NDQ0NDQ0NDQ0NDQ0NDQ0NDQ+HyI2x5qg0/jp3MjwuTK+qRhmMXy8NgwBwQ9oq2QwNW6fw2soc8fXMIBGJ12d6kMx3AflWUZTdYXAr4I3Xk3EnaH6veyehpjeKv7sGxdJWHJH+bdr8k5cPZ9fzOv/GPl98eRUFQZmXW/3K14mGO+Mkzi9bhOgnxofic45Dvh7KlmsfTq/DgSwipOylI+sPxhtKiKcv/4MFwlwa4Nxdeeb70HJAnGgDzJc/no9eNIMErpxWiMjrOV/L3BZ86rq+30VryGBFM+sf5IKBKM6bF55gNJ8GRjt2HtqgChu40BryOhM7rxfVGRMI+aZz6QhKHMOwZHaWGBdPf4cHxiEk5NR/Q6CU6em8+TYMvgpEaKXhzJZ2/Bvs8Ul7M4ta8yc7ceRpe5DcsldFuGTObWo0GHeT5onlWXCxKaV/PTtQpX927fI4pBkRCTn5uiXlXE5cEL3AeGSJAeKcaU/IR26Hg0UneRixRL0+2bYxPSiXiLizG6waY5yZhIp8oDz2QrG+K4HsmCISpVsKwH+MdUkobhVHtlb6Fn1AxvwAJbBE5FkhYXXZSWWFvpbmzw+QnR8Mt8fzjkwJWQS5QiwZYkeLC3wtDawrqPhPkMrEHmwZZ6yhpWPMUJkj4SbJSmmA+ooFjODZKEOYyzQTwnuacwy53gIAMTJrAInLygwBbD24/BY0WqMOAVrMMwmcp7KWHmOrl0A7OggLG4mjoDbMfuIBuTF1psWXC2LN4DEmsNB8uyPth4dqQr214GW7ZIcGW8zBkuSEDeCgq9yZV+RSkW/drmRGhCG6EZLYVpOpIdYBJRLnjnuMRgU6PPkamUToakT3tU0lCFYmEjp240pUN7L8YWyZUpGx5xkSnVoD4c3WVO8BnT1nomraY2CVM1VE97SaA2fMReu1Mu07teEmIxCyNrCR+iVceTJCSN2HansemDqcahBGdzTw6qpOamjaDApDWuWzIzvzXLLUldftjEbEeoM7RIGFR68uWcQH6FFD/A2MAcVTOy+u0ubo1kyJ5obNWlRELY1FhhV5NXTb1Bq8YDNRKiy2Vj4Wu+MhpQyat8MmudDNi8g0eP047IWmuREENNqeghQfYVJKGRopeEGbu2IPZGc9aLpNu7JIHHZaWuknwAsImlyDaQB4h8LkYxry3WA5RjpfG2DRAl+4R+hEKRgOP54SQY0129VCKhNiq8kISk2p7hGRL4kP9Eug7rYsNqxJAkoJfxSFbPmXF9But2qIdL8T8UCWqBNOBh1ZMM7yRtlt0mYQiQmIadqRjQB5Jw2NZLfaYnSIOiryfkVYr+ZSA4D2XWJsTrahCf1IzGfHyqSTBb73Ai3rQCdTpIYDfgFhQZ3faBb5NwkA0tfTwJu66e0BjhkYSpdEPfdZLgVHfwHAkppEqU88O0shQnTct90cjDE3Nq0t6QposEjqOo0bLFWZuEUt7QZ5gTinqpUl3ZqTa6JxImT7J+nSTQnXNEz5AQ1iwvq76bHpEgYxBzjN2n3kW1qsLMsTO1SciUlHkusRKkQ2EqTRIiuWo2ejQJw32ndsRUGJoy59JOkBpf1EOCSrGUdoLpdaxhTKuBzqzvM0EkwBOm9UUeS7UhRoxfROABS2iRYEpdaglUdVqvR/LaJPgqMvGSBOO2veBeBgdm3ng8LkZ9dgKPjvJcdwz7WOqBO9gE+RqWM7KYWyRQCg9WcrXU6trPyqsNEsea/kIWc8bVoTweoUlgljBhRzNpMadQWm4wrgK0mj0hBkiDPNlJ/XoHS5H6ycHqtLSjExQBq+/U6iDBhzRPPjj2nyzm7cjrsZiZOOYYK+Yq02aD6zYzMtakGl5IsWZi+WWm5oRda5VcYFi7M6+2V9KZFmrMzXNrR7nY3WdBY9a6raIOxG46K2XhYYxb2rxIkWAv8GzSQYLYl6dny8S7ws7anhcXf3SmoLt1ulcia/NFz4pr2Nh6cJA1tiazs+d3KguzxoTkPHv5c5mZ2ZcOuiKVz/subhpfEiXO0Pvzles03h0zudpEqkymd3O+Pxa0XOCRCmt/Ble2nw485D9awefZ1OnnROwvDp7e119DQ0NDQ0NDQ+NjYbsf5S09uJcT6tdH9mHvqing+jUaAuHFEtBsqXBTzqkm4aW4JCHajuaEm3LWJLwYHSS80+tVNAkvRgcJt41CCpqEF0OT8AmgSbgvhmHTJHBC+4UkmKHTfJ4sknLYg0HjTK0MQYK6sAdm2Np4Nfwos+X+SGUkUIqRHsHJcHmQ0Eg9DbA3GEo0uE6CexR+KFJaURzuAV3GzLMIuVIuDfw1k7Ci56CMBBG+tCAagq3yvhM/nG025E40ZVUBj79XKXKN0avfGPoZ4UPzRwwJzIK8eidjCMLVa8/+v6YdpRCtczdVb/4CHzZ5wE08ewvj2hlzBYs4T84wFa053Y6hyF0fTjbVgcqm8FoHYpjHuVUq15kdTJI8WYK1azlcf0340mFLkYCCcuQDYqBm6V++fXkKJeKJopBIIkdyuDspoXkUDkI+VRH5HVIMf0qMy3irSxLohPSLXZLxHkPb6/1r4pIEGiMKGXgk3bwWlySUhS+wEbzJCDBGHP7aKleXRcMvet3KKZVdZ/REdWiTsJTHLn7JQSj5riTQfEeS2Kr3l10z1pLKwXeMmVQS8hpp961NbJR2NJZ1aJNAPcpBF81D7X1ePwMJwypk7dJ9qDkx+5Vo5FYhlYQiNohLp2C7vZOSIsG7QgL5yUbVKslPQcKgciO9RsK5Cs8LccyuS4irM9tC5D1ou6a+loRt5UvzU5DgvLwnbJ7rCQa9KIqPWHZ714zXklBW5X4TEqQAiu45Qc22V401qwoYpLiECwkNtyL24NRadO0lIe8mYfHd5oSx9Jg+dpPgq/gO/woJtnr7o3GilwgrCUl6kOlK48Ky2iSox0dpNwlV+FPwPUgIKe6igG4STLV9xKWd0LKYPSmbs9w+REpoID0ijzj4bYnZAU7RbRIMQPUpgG4SmL2ABWTfxE5g+t4hH7hLGHeTwN/Qtc7CeM6s1mvLFgdYBmGWKMO2klAKZSIyQSEOgFnIg9yn8KULEhI4BoPMB6+HBPMJfJZ+A8XT9yDBEO/J3A0TSQKt/KiBebCkbWkuSCjba0eJeFP2UW1lWEkomPIzJ6kW2bP6TjlFy06QbxELhkjCQHaxKpRSrGexo2/SE7gbRfC876557YIKYdDnkzF0g0ZEUh4862ORB1cCsvCCb0PCF8aFtqtxf9xv3zyNFhy1ZjVtb3KhcS8EcBI6gjPSHeFxCJmudVxGl5aLxj2R+/NjxybrGhoaGhoaGhoaGhoaGhoaGhoaGhqE/wOH6QuCgLZ1r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6" name="Rechteck 55"/>
          <p:cNvSpPr/>
          <p:nvPr/>
        </p:nvSpPr>
        <p:spPr>
          <a:xfrm>
            <a:off x="-36924" y="6165304"/>
            <a:ext cx="9151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800" b="1" dirty="0"/>
              <a:t>Bestellung unter www.buchklub.at</a:t>
            </a:r>
          </a:p>
        </p:txBody>
      </p:sp>
      <p:pic>
        <p:nvPicPr>
          <p:cNvPr id="18" name="Picture 3" descr="P:\02 Projekte\02_22 Buchpaket Humanitaere Bildung_Tirol 2021\Buchcover\Ueberreuter, Streiten für Anfaeng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88" y="2593329"/>
            <a:ext cx="1366898" cy="174732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P:\02 Projekte\02_22 Buchpaket Humanitaere Bildung_Tirol 2021\Buchcover\Gabriel, 100 Kind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21" y="3922758"/>
            <a:ext cx="1370182" cy="174769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:\02 Projekte\02_22 Buchpaket Humanitaere Bildung_Tirol 2021\Buchcover\Tyrolia, Einmal wirst d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76" y="2276872"/>
            <a:ext cx="1278660" cy="174769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:\02 Projekte\02_22 Buchpaket Humanitaere Bildung_Tirol 2021\Buchcover\Gerstenberg, Weltverbessern fuer Anfaeng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65104"/>
            <a:ext cx="1099926" cy="16901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P:\02 Projekte\02_22 Buchpaket Humanitaere Bildung_Tirol 2021\Buchcover\Rowohlt, Illega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20888"/>
            <a:ext cx="1180650" cy="157949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:\02 Projekte\02_22 Buchpaket Humanitaere Bildung_Tirol 2021\Buchcover\Hanser, Young Rebels. 25 Jugendliche, die die Welt veränder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56" y="3001634"/>
            <a:ext cx="1118808" cy="15794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P:\02 Projekte\02_22 Buchpaket Humanitaere Bildung_Tirol 2021\Buchcover\Klett, AnyBody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894" y="3153682"/>
            <a:ext cx="1204426" cy="178192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709258" y="794556"/>
            <a:ext cx="7982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latin typeface="+mn-lt"/>
                <a:ea typeface="Calibri"/>
                <a:cs typeface="Times New Roman"/>
              </a:rPr>
              <a:t>Bücher, die unsere Welt verbessern</a:t>
            </a:r>
          </a:p>
          <a:p>
            <a:endParaRPr lang="de-AT" dirty="0"/>
          </a:p>
        </p:txBody>
      </p:sp>
      <p:sp>
        <p:nvSpPr>
          <p:cNvPr id="31" name="Rechteck 30"/>
          <p:cNvSpPr/>
          <p:nvPr/>
        </p:nvSpPr>
        <p:spPr>
          <a:xfrm>
            <a:off x="728844" y="1387711"/>
            <a:ext cx="7621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de-AT" dirty="0"/>
              <a:t>Begleitskriptum mit </a:t>
            </a:r>
            <a:r>
              <a:rPr lang="de-DE" dirty="0"/>
              <a:t>Leseübungen, Quiz, Übungen zum Leseverständnis und zum sozialen Lernen etc., Inhaltsangaben zum Buch und Lösungen zu den Übungen. </a:t>
            </a:r>
          </a:p>
        </p:txBody>
      </p:sp>
      <p:pic>
        <p:nvPicPr>
          <p:cNvPr id="22" name="Picture 6" descr="P:\02 Projekte\02_22 Buchpaket Humanitaere Bildung_Tirol 2021\Buchcover\Klett, Alle behindert.t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8" y="3587205"/>
            <a:ext cx="1447895" cy="174788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:\02 Projekte\02_22 Buchpaket Humanitaere Bildung_Tirol 2021\Buchcover\Ravensburger, Der Schusch und der Bär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2" y="4461148"/>
            <a:ext cx="1252856" cy="174769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P:\02 Projekte\02_22 Buchpaket Humanitaere Bildung_Tirol 2021\Buchcover\Carlsen, Haifischzaehn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64" y="3983388"/>
            <a:ext cx="1124544" cy="157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www.wirhelfen.at/images/slider/logoRight.png">
            <a:extLst>
              <a:ext uri="{FF2B5EF4-FFF2-40B4-BE49-F238E27FC236}">
                <a16:creationId xmlns:a16="http://schemas.microsoft.com/office/drawing/2014/main" xmlns="" id="{D0B83E54-D092-49D1-1CAE-A95E4FFF2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85" y="591029"/>
            <a:ext cx="798985" cy="81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720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11" name="Rechteck 10"/>
          <p:cNvSpPr/>
          <p:nvPr/>
        </p:nvSpPr>
        <p:spPr>
          <a:xfrm rot="5400000">
            <a:off x="2955719" y="-2745269"/>
            <a:ext cx="388755" cy="6300192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4" name="Gleichschenkliges Dreieck 13"/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solidFill>
                  <a:schemeClr val="tx2"/>
                </a:solidFill>
                <a:latin typeface="+mn-lt"/>
              </a:rPr>
              <a:t>Bücher an die Schule</a:t>
            </a:r>
          </a:p>
        </p:txBody>
      </p:sp>
      <p:sp>
        <p:nvSpPr>
          <p:cNvPr id="15" name="Rechteck 14"/>
          <p:cNvSpPr/>
          <p:nvPr/>
        </p:nvSpPr>
        <p:spPr>
          <a:xfrm>
            <a:off x="475443" y="1484784"/>
            <a:ext cx="615651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besonders geeignet für den </a:t>
            </a:r>
            <a:r>
              <a:rPr lang="de-AT" sz="2000" b="1" dirty="0">
                <a:solidFill>
                  <a:prstClr val="black"/>
                </a:solidFill>
              </a:rPr>
              <a:t>Deutschunterricht</a:t>
            </a:r>
            <a:r>
              <a:rPr lang="de-AT" sz="2000" dirty="0">
                <a:solidFill>
                  <a:prstClr val="black"/>
                </a:solidFill>
              </a:rPr>
              <a:t>, </a:t>
            </a:r>
            <a:br>
              <a:rPr lang="de-AT" sz="2000" dirty="0">
                <a:solidFill>
                  <a:prstClr val="black"/>
                </a:solidFill>
              </a:rPr>
            </a:br>
            <a:r>
              <a:rPr lang="de-AT" sz="2000" dirty="0">
                <a:solidFill>
                  <a:prstClr val="black"/>
                </a:solidFill>
              </a:rPr>
              <a:t>und für </a:t>
            </a:r>
            <a:r>
              <a:rPr lang="de-AT" sz="2000" b="1" dirty="0">
                <a:solidFill>
                  <a:prstClr val="black"/>
                </a:solidFill>
              </a:rPr>
              <a:t>fächerübergreifende Projekte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AT" sz="2000" b="1" dirty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als gemeinsame Klassenlektüre oder als differenzierender Lesestoff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AT" sz="2000" dirty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Fokus auf österreichischer Sprache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AT" sz="2000" dirty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Leichter-Lesen-Bände speziell für leseschwache Schüler*innen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AT" sz="2000" dirty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umfangreiches Begleitprogramm für Schüler*innen: LESEPROFI-Schülerhefte, Lesetheater und Workshops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86" y="853502"/>
            <a:ext cx="1414286" cy="2068426"/>
          </a:xfrm>
          <a:prstGeom prst="rect">
            <a:avLst/>
          </a:prstGeom>
          <a:ln w="3175">
            <a:solidFill>
              <a:srgbClr val="000000">
                <a:alpha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365" y="1196752"/>
            <a:ext cx="1414286" cy="2065854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43" y="2132856"/>
            <a:ext cx="1418122" cy="207145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84" y="3664601"/>
            <a:ext cx="1416202" cy="206865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229" y="2956208"/>
            <a:ext cx="1408250" cy="205778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hteck 21"/>
          <p:cNvSpPr/>
          <p:nvPr/>
        </p:nvSpPr>
        <p:spPr>
          <a:xfrm>
            <a:off x="475443" y="798894"/>
            <a:ext cx="9137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3200" b="1" dirty="0">
                <a:solidFill>
                  <a:schemeClr val="tx2">
                    <a:lumMod val="75000"/>
                  </a:schemeClr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Gorilla Taschenbücher</a:t>
            </a:r>
            <a:endParaRPr lang="de-AT" sz="2000" dirty="0">
              <a:solidFill>
                <a:prstClr val="black"/>
              </a:solidFill>
            </a:endParaRP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7709369" y="4748374"/>
            <a:ext cx="957969" cy="86966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de-DE" b="1" dirty="0">
                <a:solidFill>
                  <a:srgbClr val="FFFFFF"/>
                </a:solidFill>
              </a:rPr>
              <a:t>€ 6,50</a:t>
            </a:r>
          </a:p>
        </p:txBody>
      </p:sp>
      <p:sp>
        <p:nvSpPr>
          <p:cNvPr id="2" name="Rechteck 1"/>
          <p:cNvSpPr/>
          <p:nvPr/>
        </p:nvSpPr>
        <p:spPr>
          <a:xfrm>
            <a:off x="603052" y="5733256"/>
            <a:ext cx="722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2000" b="1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Die </a:t>
            </a:r>
            <a:r>
              <a:rPr lang="de-AT" sz="2000" b="1" dirty="0">
                <a:solidFill>
                  <a:prstClr val="black"/>
                </a:solidFill>
              </a:rPr>
              <a:t>Taschenbuchreihe für österreichische Jugendliteratur</a:t>
            </a:r>
          </a:p>
        </p:txBody>
      </p:sp>
    </p:spTree>
    <p:extLst>
      <p:ext uri="{BB962C8B-B14F-4D97-AF65-F5344CB8AC3E}">
        <p14:creationId xmlns:p14="http://schemas.microsoft.com/office/powerpoint/2010/main" val="2515006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11" name="Rechteck 10"/>
          <p:cNvSpPr/>
          <p:nvPr/>
        </p:nvSpPr>
        <p:spPr>
          <a:xfrm rot="5400000">
            <a:off x="2955719" y="-2745269"/>
            <a:ext cx="388755" cy="6300192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4" name="Gleichschenkliges Dreieck 13"/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solidFill>
                  <a:schemeClr val="tx2"/>
                </a:solidFill>
                <a:latin typeface="+mn-lt"/>
              </a:rPr>
              <a:t>Bücher an die Schule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091805" y="4020294"/>
            <a:ext cx="3128304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de-DE" sz="1400" b="1" dirty="0">
                <a:solidFill>
                  <a:srgbClr val="1F497D"/>
                </a:solidFill>
              </a:rPr>
              <a:t>Durch Nacht und Wind</a:t>
            </a:r>
          </a:p>
          <a:p>
            <a:pPr fontAlgn="base">
              <a:spcAft>
                <a:spcPct val="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Epik, Drama, </a:t>
            </a:r>
            <a:b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Balladen und Lyrik</a:t>
            </a:r>
          </a:p>
        </p:txBody>
      </p:sp>
      <p:sp>
        <p:nvSpPr>
          <p:cNvPr id="8" name="Rechteck 7"/>
          <p:cNvSpPr/>
          <p:nvPr/>
        </p:nvSpPr>
        <p:spPr>
          <a:xfrm>
            <a:off x="1763688" y="5589240"/>
            <a:ext cx="33304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dirty="0">
                <a:solidFill>
                  <a:srgbClr val="1F497D"/>
                </a:solidFill>
              </a:rPr>
              <a:t>Ikarus fliegt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AT" sz="1400" dirty="0">
                <a:solidFill>
                  <a:prstClr val="black"/>
                </a:solidFill>
                <a:latin typeface="Arial" charset="0"/>
              </a:rPr>
              <a:t>Mythen, Fabeln, Märchen, </a:t>
            </a:r>
            <a:br>
              <a:rPr lang="de-AT" sz="1400" dirty="0">
                <a:solidFill>
                  <a:prstClr val="black"/>
                </a:solidFill>
                <a:latin typeface="Arial" charset="0"/>
              </a:rPr>
            </a:br>
            <a:r>
              <a:rPr lang="de-AT" sz="1400" dirty="0">
                <a:solidFill>
                  <a:prstClr val="black"/>
                </a:solidFill>
                <a:latin typeface="Arial" charset="0"/>
              </a:rPr>
              <a:t>Sagen und Schwänke</a:t>
            </a:r>
            <a:endParaRPr lang="de-AT" dirty="0">
              <a:solidFill>
                <a:srgbClr val="1F497D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47" y="930929"/>
            <a:ext cx="2026790" cy="2962334"/>
          </a:xfrm>
          <a:prstGeom prst="rect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62686"/>
            <a:ext cx="1922459" cy="2815043"/>
          </a:xfrm>
          <a:prstGeom prst="rect">
            <a:avLst/>
          </a:prstGeom>
          <a:noFill/>
          <a:ln w="9525">
            <a:solidFill>
              <a:schemeClr val="bg1">
                <a:lumMod val="50000"/>
                <a:alpha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>
          <a:xfrm>
            <a:off x="575994" y="883654"/>
            <a:ext cx="9137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3200" b="1" dirty="0">
                <a:solidFill>
                  <a:schemeClr val="tx2">
                    <a:lumMod val="75000"/>
                  </a:schemeClr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Literaturgeschichte kompakt</a:t>
            </a:r>
            <a:endParaRPr lang="de-AT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94862" y="1468429"/>
            <a:ext cx="59265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2000" dirty="0">
                <a:solidFill>
                  <a:prstClr val="black"/>
                </a:solidFill>
              </a:rPr>
              <a:t>Zwei besondere Gorilla Taschenbücher, die literarische Gattungen und deren Merkmale erklären:</a:t>
            </a:r>
            <a:br>
              <a:rPr lang="de-AT" sz="2000" dirty="0">
                <a:solidFill>
                  <a:prstClr val="black"/>
                </a:solidFill>
              </a:rPr>
            </a:br>
            <a:endParaRPr lang="de-AT" sz="2000" dirty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Vielfalt von Genres und Texten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bedeutende Stationen der Literatur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in alters- und zeitgemäßer Sprache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AT" sz="2000" dirty="0">
              <a:solidFill>
                <a:prstClr val="black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23528" y="4005064"/>
            <a:ext cx="4536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2000" dirty="0">
                <a:solidFill>
                  <a:prstClr val="black"/>
                </a:solidFill>
              </a:rPr>
              <a:t>Von den erfahrenen </a:t>
            </a:r>
            <a:r>
              <a:rPr lang="de-AT" sz="2000" dirty="0" err="1">
                <a:solidFill>
                  <a:prstClr val="black"/>
                </a:solidFill>
              </a:rPr>
              <a:t>Pädagog</a:t>
            </a:r>
            <a:r>
              <a:rPr lang="de-AT" sz="2000" dirty="0">
                <a:solidFill>
                  <a:prstClr val="black"/>
                </a:solidFill>
              </a:rPr>
              <a:t>*innen </a:t>
            </a:r>
            <a:br>
              <a:rPr lang="de-AT" sz="2000" dirty="0">
                <a:solidFill>
                  <a:prstClr val="black"/>
                </a:solidFill>
              </a:rPr>
            </a:br>
            <a:r>
              <a:rPr lang="de-AT" sz="2000" dirty="0">
                <a:solidFill>
                  <a:prstClr val="black"/>
                </a:solidFill>
              </a:rPr>
              <a:t>Reinhold Embacher und Marianne </a:t>
            </a:r>
            <a:r>
              <a:rPr lang="de-AT" sz="2000" dirty="0" err="1">
                <a:solidFill>
                  <a:prstClr val="black"/>
                </a:solidFill>
              </a:rPr>
              <a:t>Österbauer</a:t>
            </a:r>
            <a:r>
              <a:rPr lang="de-AT" sz="2000" dirty="0">
                <a:solidFill>
                  <a:prstClr val="black"/>
                </a:solidFill>
              </a:rPr>
              <a:t> konzipiert, zusammengestellt und neu erzählt. </a:t>
            </a: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709785" y="3135404"/>
            <a:ext cx="957969" cy="86966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de-DE" b="1" dirty="0">
                <a:solidFill>
                  <a:srgbClr val="FFFFFF"/>
                </a:solidFill>
              </a:rPr>
              <a:t>€ 6,50</a:t>
            </a:r>
          </a:p>
        </p:txBody>
      </p:sp>
    </p:spTree>
    <p:extLst>
      <p:ext uri="{BB962C8B-B14F-4D97-AF65-F5344CB8AC3E}">
        <p14:creationId xmlns:p14="http://schemas.microsoft.com/office/powerpoint/2010/main" val="3046900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11" name="Rechteck 10"/>
          <p:cNvSpPr/>
          <p:nvPr/>
        </p:nvSpPr>
        <p:spPr>
          <a:xfrm rot="5400000">
            <a:off x="2955719" y="-2745269"/>
            <a:ext cx="388755" cy="6300192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4" name="Gleichschenkliges Dreieck 13"/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solidFill>
                  <a:schemeClr val="tx2"/>
                </a:solidFill>
                <a:latin typeface="+mn-lt"/>
              </a:rPr>
              <a:t>Gorilla digital</a:t>
            </a:r>
          </a:p>
        </p:txBody>
      </p:sp>
      <p:sp>
        <p:nvSpPr>
          <p:cNvPr id="15" name="Rechteck 14"/>
          <p:cNvSpPr/>
          <p:nvPr/>
        </p:nvSpPr>
        <p:spPr>
          <a:xfrm>
            <a:off x="503719" y="1871481"/>
            <a:ext cx="61565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digitales Lesen mit BUCHKLUB-Kompetenz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AT" sz="2000" dirty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optimiert für die Verwendung auf Tablets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AT" sz="2000" dirty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Originaltext als E-Book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AT" sz="2000" dirty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viele Übungen und Anregungen </a:t>
            </a:r>
            <a:br>
              <a:rPr lang="de-AT" sz="2000" dirty="0">
                <a:solidFill>
                  <a:prstClr val="black"/>
                </a:solidFill>
              </a:rPr>
            </a:br>
            <a:r>
              <a:rPr lang="de-AT" sz="2000" dirty="0">
                <a:solidFill>
                  <a:prstClr val="black"/>
                </a:solidFill>
              </a:rPr>
              <a:t>direkt zum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AT" sz="2000" dirty="0">
              <a:solidFill>
                <a:prstClr val="black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475443" y="798894"/>
            <a:ext cx="9137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3200" b="1" dirty="0">
                <a:solidFill>
                  <a:schemeClr val="tx2">
                    <a:lumMod val="75000"/>
                  </a:schemeClr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Gorilla digital</a:t>
            </a:r>
            <a:endParaRPr lang="de-AT" sz="2000" dirty="0">
              <a:solidFill>
                <a:prstClr val="black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85769" y="1317257"/>
            <a:ext cx="722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20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Geplant für Herbst 2023</a:t>
            </a:r>
            <a:endParaRPr lang="de-AT" sz="2000" dirty="0">
              <a:solidFill>
                <a:prstClr val="black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CE6D087C-2194-0609-86F4-5B6336546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60" y="3053988"/>
            <a:ext cx="4892772" cy="356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7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11" name="Rechteck 10"/>
          <p:cNvSpPr/>
          <p:nvPr/>
        </p:nvSpPr>
        <p:spPr>
          <a:xfrm rot="5400000">
            <a:off x="2955719" y="-2745269"/>
            <a:ext cx="388755" cy="6300192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4" name="Gleichschenkliges Dreieck 13"/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solidFill>
                  <a:schemeClr val="tx2"/>
                </a:solidFill>
                <a:latin typeface="+mn-lt"/>
              </a:rPr>
              <a:t>Bücher an die Schule</a:t>
            </a:r>
          </a:p>
        </p:txBody>
      </p:sp>
      <p:sp>
        <p:nvSpPr>
          <p:cNvPr id="16" name="Rechteck 15"/>
          <p:cNvSpPr/>
          <p:nvPr/>
        </p:nvSpPr>
        <p:spPr>
          <a:xfrm>
            <a:off x="658708" y="836712"/>
            <a:ext cx="9137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3200" b="1" dirty="0">
                <a:solidFill>
                  <a:schemeClr val="tx2">
                    <a:lumMod val="75000"/>
                  </a:schemeClr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BUCHKLUB Buchservice</a:t>
            </a:r>
            <a:endParaRPr lang="de-AT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740162" y="1484784"/>
            <a:ext cx="51097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Alle empfohlenen Bücher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Club-Taschenbücher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Gorilla Taschenbücher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Buchklubpakete</a:t>
            </a:r>
          </a:p>
        </p:txBody>
      </p:sp>
      <p:sp>
        <p:nvSpPr>
          <p:cNvPr id="18" name="Rechteck 17"/>
          <p:cNvSpPr/>
          <p:nvPr/>
        </p:nvSpPr>
        <p:spPr>
          <a:xfrm>
            <a:off x="4472361" y="6021288"/>
            <a:ext cx="4495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AT" sz="3200" b="1" dirty="0">
                <a:solidFill>
                  <a:schemeClr val="tx2">
                    <a:lumMod val="75000"/>
                  </a:schemeClr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www.buchklub.at</a:t>
            </a:r>
            <a:endParaRPr lang="de-AT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01">
            <a:off x="8069047" y="2163744"/>
            <a:ext cx="865373" cy="1264822"/>
          </a:xfrm>
          <a:prstGeom prst="rect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3145">
            <a:off x="7584800" y="2833201"/>
            <a:ext cx="837563" cy="1226438"/>
          </a:xfrm>
          <a:prstGeom prst="rect">
            <a:avLst/>
          </a:prstGeom>
          <a:noFill/>
          <a:ln w="9525">
            <a:solidFill>
              <a:schemeClr val="bg1">
                <a:lumMod val="50000"/>
                <a:alpha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44" y="2808223"/>
            <a:ext cx="737452" cy="11536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51" y="3190912"/>
            <a:ext cx="737452" cy="11536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111" y="2869578"/>
            <a:ext cx="737452" cy="11536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4" descr="P:\01 Medien und Produkte\01-01 Buchklub-Bücher\Buchklub-Bücher 2021-2022\Herbst_Winter 2021_22\Cover Buchtitel\Hallo Schule\dtv, Gizmo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18872" y="1002116"/>
            <a:ext cx="959629" cy="1335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07" y="727259"/>
            <a:ext cx="950913" cy="117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55" y="1697590"/>
            <a:ext cx="829707" cy="101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 descr="P:\01 Medien und Produkte\01-01 Buchklub-Bücher\Buchklub-Bücher 2021-2022\Herbst_Winter 2021_22\Cover Buchtitel\Meine Welt\Loewe, Schulgeschichten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643847" y="727259"/>
            <a:ext cx="826830" cy="11571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4" y="3014805"/>
            <a:ext cx="2630952" cy="203341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420490"/>
            <a:ext cx="2664296" cy="2079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5" descr="P:\01 Medien und Produkte\01-05 BUCHKLUBPAKETE\Grafik_Buchklubpakete_Web\BKBP_Abenteuer_Schul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75286"/>
            <a:ext cx="1273286" cy="162980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 descr="P:\01 Medien und Produkte\01-05 BUCHKLUBPAKETE\Grafik_Buchklubpakete_Web\BKBP_Lyrik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65" y="4370610"/>
            <a:ext cx="1264307" cy="161831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:\01 Medien und Produkte\01-05 BUCHKLUBPAKETE\Grafik_Buchklubpakete_Web\BKP_MINT_Minuten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874" y="4391482"/>
            <a:ext cx="1273286" cy="162980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:\01 Medien und Produkte\01-01 Buchklub-Bücher\Buchklub-Bücher 2021-2022\Herbst_Winter 2021_22\Cover Buchtitel\Hallo Schule\Annette Betz, Was macht die Katz auf meinem Platz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126323" y="1697590"/>
            <a:ext cx="1142850" cy="8978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58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26571" y="513546"/>
            <a:ext cx="7758126" cy="648072"/>
          </a:xfrm>
          <a:prstGeom prst="rect">
            <a:avLst/>
          </a:prstGeom>
          <a:noFill/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Unsere Grundsätze</a:t>
            </a:r>
          </a:p>
          <a:p>
            <a:pPr algn="l"/>
            <a:endParaRPr lang="de-AT" sz="1800" dirty="0">
              <a:solidFill>
                <a:schemeClr val="tx1"/>
              </a:solidFill>
            </a:endParaRPr>
          </a:p>
          <a:p>
            <a:pPr algn="l"/>
            <a:r>
              <a:rPr lang="de-AT" sz="1800" dirty="0">
                <a:solidFill>
                  <a:schemeClr val="tx1"/>
                </a:solidFill>
              </a:rPr>
              <a:t> </a:t>
            </a:r>
            <a:endParaRPr lang="de-AT" b="1" dirty="0">
              <a:solidFill>
                <a:schemeClr val="tx2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Picture 9" descr="bk_logo_4C_quer_klei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" name="Rechteck 1"/>
          <p:cNvSpPr/>
          <p:nvPr/>
        </p:nvSpPr>
        <p:spPr>
          <a:xfrm>
            <a:off x="4979227" y="5391786"/>
            <a:ext cx="3566391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AT" dirty="0"/>
              <a:t>… ist unsere </a:t>
            </a:r>
            <a:r>
              <a:rPr lang="de-AT" b="1" dirty="0"/>
              <a:t>Mission.</a:t>
            </a:r>
          </a:p>
        </p:txBody>
      </p:sp>
      <p:sp>
        <p:nvSpPr>
          <p:cNvPr id="3" name="Rechteck 2"/>
          <p:cNvSpPr/>
          <p:nvPr/>
        </p:nvSpPr>
        <p:spPr>
          <a:xfrm>
            <a:off x="2299152" y="1844824"/>
            <a:ext cx="1277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Lesen</a:t>
            </a:r>
          </a:p>
        </p:txBody>
      </p:sp>
      <p:sp>
        <p:nvSpPr>
          <p:cNvPr id="4" name="Rechteck 3"/>
          <p:cNvSpPr/>
          <p:nvPr/>
        </p:nvSpPr>
        <p:spPr>
          <a:xfrm>
            <a:off x="1416547" y="4682993"/>
            <a:ext cx="2932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Leseförderung</a:t>
            </a:r>
          </a:p>
        </p:txBody>
      </p:sp>
      <p:sp>
        <p:nvSpPr>
          <p:cNvPr id="7" name="Rechteck 6"/>
          <p:cNvSpPr/>
          <p:nvPr/>
        </p:nvSpPr>
        <p:spPr>
          <a:xfrm>
            <a:off x="4974264" y="1161618"/>
            <a:ext cx="3556425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AT" dirty="0"/>
              <a:t>… ist die </a:t>
            </a:r>
            <a:r>
              <a:rPr lang="de-AT" b="1" dirty="0"/>
              <a:t>Basiskompetenz</a:t>
            </a:r>
            <a:r>
              <a:rPr lang="de-AT" dirty="0"/>
              <a:t>, </a:t>
            </a:r>
            <a:br>
              <a:rPr lang="de-AT" dirty="0"/>
            </a:br>
            <a:r>
              <a:rPr lang="de-AT" dirty="0"/>
              <a:t>um sich die Welt zu erschließen.</a:t>
            </a:r>
          </a:p>
        </p:txBody>
      </p:sp>
      <p:sp>
        <p:nvSpPr>
          <p:cNvPr id="10" name="Rechteck 9"/>
          <p:cNvSpPr/>
          <p:nvPr/>
        </p:nvSpPr>
        <p:spPr>
          <a:xfrm>
            <a:off x="4974264" y="2603519"/>
            <a:ext cx="3571354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AT" dirty="0"/>
              <a:t>… ermöglicht eine </a:t>
            </a:r>
            <a:r>
              <a:rPr lang="de-AT" b="1" dirty="0"/>
              <a:t>selbstbestimmte Lebensführung. </a:t>
            </a:r>
          </a:p>
        </p:txBody>
      </p:sp>
      <p:sp>
        <p:nvSpPr>
          <p:cNvPr id="11" name="Rechteck 10"/>
          <p:cNvSpPr/>
          <p:nvPr/>
        </p:nvSpPr>
        <p:spPr>
          <a:xfrm>
            <a:off x="4974264" y="1894464"/>
            <a:ext cx="3571354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AT" dirty="0"/>
              <a:t>… lässt uns aktiv </a:t>
            </a:r>
            <a:r>
              <a:rPr lang="de-AT" b="1" dirty="0"/>
              <a:t>am </a:t>
            </a:r>
            <a:br>
              <a:rPr lang="de-AT" b="1" dirty="0"/>
            </a:br>
            <a:r>
              <a:rPr lang="de-AT" b="1" dirty="0"/>
              <a:t>gesellschaftlichen Leben teilhaben.</a:t>
            </a:r>
            <a:r>
              <a:rPr lang="de-AT" dirty="0"/>
              <a:t> </a:t>
            </a:r>
          </a:p>
        </p:txBody>
      </p:sp>
      <p:sp>
        <p:nvSpPr>
          <p:cNvPr id="13" name="Rechteck 12"/>
          <p:cNvSpPr/>
          <p:nvPr/>
        </p:nvSpPr>
        <p:spPr>
          <a:xfrm>
            <a:off x="4976015" y="3965166"/>
            <a:ext cx="3556425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AT" dirty="0"/>
              <a:t>… ist eine nötige </a:t>
            </a:r>
            <a:r>
              <a:rPr lang="de-AT" b="1" dirty="0"/>
              <a:t>Investition 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in unsere Kinder und Jugendlichen. </a:t>
            </a:r>
          </a:p>
        </p:txBody>
      </p:sp>
      <p:sp>
        <p:nvSpPr>
          <p:cNvPr id="14" name="Rechteck 13"/>
          <p:cNvSpPr/>
          <p:nvPr/>
        </p:nvSpPr>
        <p:spPr>
          <a:xfrm>
            <a:off x="4966049" y="4680798"/>
            <a:ext cx="3560643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AT" dirty="0"/>
              <a:t>… braucht zeitgemäße </a:t>
            </a:r>
            <a:r>
              <a:rPr lang="de-AT" b="1" dirty="0"/>
              <a:t>Kinder- und </a:t>
            </a:r>
            <a:br>
              <a:rPr lang="de-AT" b="1" dirty="0"/>
            </a:br>
            <a:r>
              <a:rPr lang="de-AT" b="1" dirty="0"/>
              <a:t>Jugendliteratur.</a:t>
            </a:r>
          </a:p>
        </p:txBody>
      </p:sp>
      <p:cxnSp>
        <p:nvCxnSpPr>
          <p:cNvPr id="17" name="Gerade Verbindung 16"/>
          <p:cNvCxnSpPr>
            <a:endCxn id="10" idx="1"/>
          </p:cNvCxnSpPr>
          <p:nvPr/>
        </p:nvCxnSpPr>
        <p:spPr>
          <a:xfrm>
            <a:off x="3637925" y="2207280"/>
            <a:ext cx="1336339" cy="7194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>
            <a:stCxn id="7" idx="1"/>
          </p:cNvCxnSpPr>
          <p:nvPr/>
        </p:nvCxnSpPr>
        <p:spPr>
          <a:xfrm flipH="1">
            <a:off x="3637925" y="1484784"/>
            <a:ext cx="1336339" cy="722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>
            <a:endCxn id="11" idx="1"/>
          </p:cNvCxnSpPr>
          <p:nvPr/>
        </p:nvCxnSpPr>
        <p:spPr>
          <a:xfrm>
            <a:off x="3637925" y="2207280"/>
            <a:ext cx="1336339" cy="1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2" idx="1"/>
          </p:cNvCxnSpPr>
          <p:nvPr/>
        </p:nvCxnSpPr>
        <p:spPr>
          <a:xfrm>
            <a:off x="4361939" y="4992478"/>
            <a:ext cx="617288" cy="583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>
            <a:endCxn id="13" idx="1"/>
          </p:cNvCxnSpPr>
          <p:nvPr/>
        </p:nvCxnSpPr>
        <p:spPr>
          <a:xfrm flipV="1">
            <a:off x="4348760" y="4288332"/>
            <a:ext cx="627255" cy="748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>
            <a:stCxn id="4" idx="3"/>
            <a:endCxn id="14" idx="1"/>
          </p:cNvCxnSpPr>
          <p:nvPr/>
        </p:nvCxnSpPr>
        <p:spPr>
          <a:xfrm flipV="1">
            <a:off x="4348760" y="5003964"/>
            <a:ext cx="617289" cy="2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68142"/>
            <a:ext cx="1584176" cy="223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das Ü\antoni_webbuehne\wetransfer_postkarte_entwurf-1-jpg_2022-03-01_1726\eule_fre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71" y="1306993"/>
            <a:ext cx="1296144" cy="177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457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11" name="Rechteck 10"/>
          <p:cNvSpPr/>
          <p:nvPr/>
        </p:nvSpPr>
        <p:spPr>
          <a:xfrm rot="5400000">
            <a:off x="2955719" y="-2745269"/>
            <a:ext cx="388755" cy="6300192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4" name="Gleichschenkliges Dreieck 13"/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6754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solidFill>
                  <a:srgbClr val="1F497D"/>
                </a:solidFill>
              </a:rPr>
              <a:t>Literaturvermittlung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66120" y="764704"/>
            <a:ext cx="8097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err="1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latin typeface="+mn-lt"/>
                <a:ea typeface="Calibri"/>
                <a:cs typeface="Times New Roman"/>
              </a:rPr>
              <a:t>BücherBühne</a:t>
            </a:r>
            <a:endParaRPr lang="de-AT" sz="3200" b="1" dirty="0">
              <a:solidFill>
                <a:schemeClr val="tx2"/>
              </a:solidFill>
              <a:effectLst>
                <a:outerShdw dist="2540000" sx="1000" sy="1000" algn="tl">
                  <a:srgbClr val="000000"/>
                </a:outerShdw>
              </a:effectLst>
              <a:latin typeface="+mn-lt"/>
              <a:ea typeface="Calibri"/>
              <a:cs typeface="Times New Roman"/>
            </a:endParaRPr>
          </a:p>
          <a:p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766120" y="1559913"/>
            <a:ext cx="7727844" cy="37548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bieten </a:t>
            </a:r>
            <a:r>
              <a:rPr lang="de-AT" sz="2000" b="1" dirty="0"/>
              <a:t>Büchern eine Bühne </a:t>
            </a:r>
            <a:r>
              <a:rPr lang="de-AT" sz="2000" dirty="0"/>
              <a:t>und arrangieren </a:t>
            </a:r>
            <a:br>
              <a:rPr lang="de-AT" sz="2000" dirty="0"/>
            </a:br>
            <a:r>
              <a:rPr lang="de-AT" sz="2000" b="1" dirty="0"/>
              <a:t>Begegnungen</a:t>
            </a:r>
            <a:r>
              <a:rPr lang="de-AT" sz="2000" dirty="0"/>
              <a:t> zwischen Schüler*innen, Autor*innen </a:t>
            </a:r>
            <a:br>
              <a:rPr lang="de-AT" sz="2000" dirty="0"/>
            </a:br>
            <a:r>
              <a:rPr lang="de-AT" sz="2000" dirty="0"/>
              <a:t>und Illustrator*innen.</a:t>
            </a:r>
            <a:br>
              <a:rPr lang="de-AT" sz="2000" dirty="0"/>
            </a:b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vermitteln Lesungen und Workshops direkt vor 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b="1" dirty="0"/>
              <a:t>Interaktive Online-Lesungen</a:t>
            </a:r>
            <a:br>
              <a:rPr lang="de-AT" sz="2000" b="1" dirty="0"/>
            </a:br>
            <a:r>
              <a:rPr lang="de-AT" sz="2000" dirty="0"/>
              <a:t>Die Live-Übertragung aus der </a:t>
            </a:r>
            <a:r>
              <a:rPr lang="de-AT" sz="2000" dirty="0" err="1"/>
              <a:t>BücherBühne</a:t>
            </a:r>
            <a:r>
              <a:rPr lang="de-AT" sz="2000" dirty="0"/>
              <a:t/>
            </a:r>
            <a:br>
              <a:rPr lang="de-AT" sz="2000" dirty="0"/>
            </a:br>
            <a:r>
              <a:rPr lang="de-AT" sz="2000" dirty="0"/>
              <a:t>für Schulen in ganz Österreich</a:t>
            </a:r>
            <a:r>
              <a:rPr lang="de-AT" sz="2000" b="1" dirty="0"/>
              <a:t/>
            </a:r>
            <a:br>
              <a:rPr lang="de-AT" sz="2000" b="1" dirty="0"/>
            </a:br>
            <a:endParaRPr lang="de-A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endParaRPr lang="de-AT" dirty="0"/>
          </a:p>
        </p:txBody>
      </p:sp>
      <p:sp>
        <p:nvSpPr>
          <p:cNvPr id="17" name="Textfeld 21"/>
          <p:cNvSpPr txBox="1">
            <a:spLocks noChangeArrowheads="1"/>
          </p:cNvSpPr>
          <p:nvPr/>
        </p:nvSpPr>
        <p:spPr bwMode="auto">
          <a:xfrm>
            <a:off x="6103844" y="6472273"/>
            <a:ext cx="2913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AT" altLang="de-DE" sz="1200">
                <a:solidFill>
                  <a:prstClr val="black"/>
                </a:solidFill>
                <a:cs typeface="Arial" charset="0"/>
              </a:rPr>
              <a:t>Neue Bühne gestaltet von Birgit Antoni</a:t>
            </a:r>
          </a:p>
        </p:txBody>
      </p:sp>
      <p:pic>
        <p:nvPicPr>
          <p:cNvPr id="21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166379"/>
            <a:ext cx="3456382" cy="230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2" y="4563194"/>
            <a:ext cx="2154517" cy="216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87517"/>
            <a:ext cx="2448272" cy="17900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49A1CC3E-3EF5-730D-6EDE-C21A0EC40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324">
            <a:off x="7102597" y="926033"/>
            <a:ext cx="1576392" cy="33143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41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Falschlehner\AppData\Local\Microsoft\Windows\Temporary Internet Files\Content.Outlook\23HHRORD\banner_buchklu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4" y="3584957"/>
            <a:ext cx="2304256" cy="2304256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4355976" y="6165304"/>
            <a:ext cx="6804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/>
              <a:t>www.buchklub.at/buchklubschule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E22C86-2A5D-55DF-E9DE-DB23C46A611E}"/>
              </a:ext>
            </a:extLst>
          </p:cNvPr>
          <p:cNvSpPr txBox="1"/>
          <p:nvPr/>
        </p:nvSpPr>
        <p:spPr>
          <a:xfrm>
            <a:off x="827584" y="1340768"/>
            <a:ext cx="813690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/>
              <a:t>Wir sind eine BUCH</a:t>
            </a:r>
            <a:r>
              <a:rPr lang="de-DE" sz="3200" b="1" dirty="0">
                <a:solidFill>
                  <a:srgbClr val="E74C3C"/>
                </a:solidFill>
                <a:effectLst/>
              </a:rPr>
              <a:t>KLUB-</a:t>
            </a:r>
            <a:r>
              <a:rPr lang="de-DE" sz="3200" b="1" dirty="0"/>
              <a:t>Schule</a:t>
            </a:r>
          </a:p>
          <a:p>
            <a:endParaRPr lang="de-DE" b="1" dirty="0"/>
          </a:p>
          <a:p>
            <a:r>
              <a:rPr lang="de-DE" sz="2000" dirty="0"/>
              <a:t>Das Gütesiegel als Buchklub-Schule erhalten Sie, um Ihr Engagement in Sachen Leseförderung und Lesemotivation nach außen sichtbar zu machen. So bekennen Sie sich zur Lesecommunity des Buchklubs.</a:t>
            </a:r>
          </a:p>
        </p:txBody>
      </p:sp>
      <p:pic>
        <p:nvPicPr>
          <p:cNvPr id="2" name="Picture 9" descr="bk_logo_4C_quer_kleiner">
            <a:extLst>
              <a:ext uri="{FF2B5EF4-FFF2-40B4-BE49-F238E27FC236}">
                <a16:creationId xmlns:a16="http://schemas.microsoft.com/office/drawing/2014/main" xmlns="" id="{6EBEF04A-35FE-6514-0EFF-9F957661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35CB388-5E64-8613-ADCF-6D46224462B9}"/>
              </a:ext>
            </a:extLst>
          </p:cNvPr>
          <p:cNvSpPr/>
          <p:nvPr/>
        </p:nvSpPr>
        <p:spPr>
          <a:xfrm rot="5400000">
            <a:off x="2955719" y="-2745269"/>
            <a:ext cx="388755" cy="6300192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6" name="Gleichschenkliges Dreieck 5">
            <a:extLst>
              <a:ext uri="{FF2B5EF4-FFF2-40B4-BE49-F238E27FC236}">
                <a16:creationId xmlns:a16="http://schemas.microsoft.com/office/drawing/2014/main" xmlns="" id="{1AE7C075-CFE6-3A9E-7657-9E3B3EB35945}"/>
              </a:ext>
            </a:extLst>
          </p:cNvPr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DF3F59C8-5CA7-EB41-A88B-3AC623CD8CED}"/>
              </a:ext>
            </a:extLst>
          </p:cNvPr>
          <p:cNvSpPr txBox="1"/>
          <p:nvPr/>
        </p:nvSpPr>
        <p:spPr>
          <a:xfrm>
            <a:off x="46754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solidFill>
                  <a:srgbClr val="1F497D"/>
                </a:solidFill>
              </a:rPr>
              <a:t>Buchklub-Schule</a:t>
            </a:r>
          </a:p>
        </p:txBody>
      </p:sp>
    </p:spTree>
    <p:extLst>
      <p:ext uri="{BB962C8B-B14F-4D97-AF65-F5344CB8AC3E}">
        <p14:creationId xmlns:p14="http://schemas.microsoft.com/office/powerpoint/2010/main" val="568302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Falschlehner\AppData\Local\Microsoft\Windows\Temporary Internet Files\Content.Outlook\23HHRORD\banner_buchklu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00" y="179833"/>
            <a:ext cx="1448967" cy="1448967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k_logo_4C_quer_klei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736" y="332656"/>
            <a:ext cx="450589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" name="Textfeld 1"/>
          <p:cNvSpPr txBox="1"/>
          <p:nvPr/>
        </p:nvSpPr>
        <p:spPr>
          <a:xfrm>
            <a:off x="1043608" y="1412776"/>
            <a:ext cx="72168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Unsere Arbeit für Schulen ist nur möglich durch </a:t>
            </a:r>
            <a:br>
              <a:rPr lang="de-AT" sz="2400" dirty="0"/>
            </a:br>
            <a:r>
              <a:rPr lang="de-AT" sz="2400" dirty="0"/>
              <a:t>Ihr Engagement fürs Lesen und für den Buchklub! </a:t>
            </a:r>
            <a:br>
              <a:rPr lang="de-AT" sz="2400" dirty="0"/>
            </a:br>
            <a:r>
              <a:rPr lang="de-AT" sz="2400" dirty="0"/>
              <a:t/>
            </a:r>
            <a:br>
              <a:rPr lang="de-AT" sz="2400" dirty="0"/>
            </a:br>
            <a:r>
              <a:rPr lang="de-AT" sz="2400" dirty="0"/>
              <a:t>Der Kauf von Buchklub-Produkten finanziert unsere gemeinnützige Arbeit.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5656588" y="6093296"/>
            <a:ext cx="3487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200" b="1" dirty="0"/>
              <a:t>www.buchklub.at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15E98F8A-BC5B-1380-4854-2E7C91AD0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2852937"/>
            <a:ext cx="3387756" cy="40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alender enthält.&#10;&#10;Automatisch generierte Beschreibung">
            <a:extLst>
              <a:ext uri="{FF2B5EF4-FFF2-40B4-BE49-F238E27FC236}">
                <a16:creationId xmlns:a16="http://schemas.microsoft.com/office/drawing/2014/main" xmlns="" id="{0F2047FB-4E94-8A2A-ED73-0CDD5CE53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07" y="195405"/>
            <a:ext cx="1436976" cy="17247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 descr="Ein Bild, das Kalender enthält.&#10;&#10;Automatisch generierte Beschreibung">
            <a:extLst>
              <a:ext uri="{FF2B5EF4-FFF2-40B4-BE49-F238E27FC236}">
                <a16:creationId xmlns:a16="http://schemas.microsoft.com/office/drawing/2014/main" xmlns="" id="{FCC2176E-ED80-AD0B-C92B-B8BAD098E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3" y="78610"/>
            <a:ext cx="1465640" cy="1851570"/>
          </a:xfrm>
          <a:prstGeom prst="rect">
            <a:avLst/>
          </a:prstGeom>
        </p:spPr>
      </p:pic>
      <p:pic>
        <p:nvPicPr>
          <p:cNvPr id="4" name="Grafik 3" descr="Ein Bild, das Diagramm enthält.&#10;&#10;Automatisch generierte Beschreibung">
            <a:extLst>
              <a:ext uri="{FF2B5EF4-FFF2-40B4-BE49-F238E27FC236}">
                <a16:creationId xmlns:a16="http://schemas.microsoft.com/office/drawing/2014/main" xmlns="" id="{74E5788A-74C2-10BF-F18C-B2A1EE63A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648"/>
            <a:ext cx="1465640" cy="1831493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77ED726-906E-8B1A-5E07-130A2FA43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48680"/>
            <a:ext cx="1436976" cy="17247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B7A2FD87-E4A6-F847-7BA3-FA830AE01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88" y="1118174"/>
            <a:ext cx="1436976" cy="17247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Ein Bild, das Kalender enthält.&#10;&#10;Automatisch generierte Beschreibung">
            <a:extLst>
              <a:ext uri="{FF2B5EF4-FFF2-40B4-BE49-F238E27FC236}">
                <a16:creationId xmlns:a16="http://schemas.microsoft.com/office/drawing/2014/main" xmlns="" id="{D0E456F5-95DC-4A13-6C84-7EE34D0177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337" y="91846"/>
            <a:ext cx="1458813" cy="1740530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51561BD9-DB07-0207-54ED-ED3268A24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49" y="304709"/>
            <a:ext cx="1432607" cy="1777655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4540897E-ADF1-7A4B-F8B6-05E3C1F90F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29" y="684612"/>
            <a:ext cx="1436975" cy="1740530"/>
          </a:xfrm>
          <a:prstGeom prst="rect">
            <a:avLst/>
          </a:prstGeom>
        </p:spPr>
      </p:pic>
      <p:pic>
        <p:nvPicPr>
          <p:cNvPr id="11" name="Grafik 10" descr="Ein Bild, das Text, Person, Zeitung enthält.&#10;&#10;Automatisch generierte Beschreibung">
            <a:extLst>
              <a:ext uri="{FF2B5EF4-FFF2-40B4-BE49-F238E27FC236}">
                <a16:creationId xmlns:a16="http://schemas.microsoft.com/office/drawing/2014/main" xmlns="" id="{4A7DBDE8-5F6D-4486-E401-B766434377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6" y="2082364"/>
            <a:ext cx="1515779" cy="20823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3F0A8F52-E408-6CDD-0178-F234D65973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24" y="3068960"/>
            <a:ext cx="968811" cy="15156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9C8B5DF9-DBEB-48B1-9FAC-EA81961F35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286" y="4653136"/>
            <a:ext cx="968811" cy="15156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 descr="Ein Bild, das Kalender enthält.&#10;&#10;Automatisch generierte Beschreibung">
            <a:extLst>
              <a:ext uri="{FF2B5EF4-FFF2-40B4-BE49-F238E27FC236}">
                <a16:creationId xmlns:a16="http://schemas.microsoft.com/office/drawing/2014/main" xmlns="" id="{9B2CEE38-6D6B-5DB2-2275-3812B4E999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99" y="4653136"/>
            <a:ext cx="968811" cy="15156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Ein Bild, das Diagramm enthält.&#10;&#10;Automatisch generierte Beschreibung">
            <a:extLst>
              <a:ext uri="{FF2B5EF4-FFF2-40B4-BE49-F238E27FC236}">
                <a16:creationId xmlns:a16="http://schemas.microsoft.com/office/drawing/2014/main" xmlns="" id="{938EA8D5-00EC-6021-9BB4-E0A80F0CC8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99" y="3068960"/>
            <a:ext cx="968811" cy="15156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Ein Bild, das Logo enthält.&#10;&#10;Automatisch generierte Beschreibung">
            <a:extLst>
              <a:ext uri="{FF2B5EF4-FFF2-40B4-BE49-F238E27FC236}">
                <a16:creationId xmlns:a16="http://schemas.microsoft.com/office/drawing/2014/main" xmlns="" id="{55ADF82D-E395-D7C2-C277-255915AEC6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286" y="3068960"/>
            <a:ext cx="968811" cy="15156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 descr="Ein Bild, das Kalender, Karte enthält.&#10;&#10;Automatisch generierte Beschreibung">
            <a:extLst>
              <a:ext uri="{FF2B5EF4-FFF2-40B4-BE49-F238E27FC236}">
                <a16:creationId xmlns:a16="http://schemas.microsoft.com/office/drawing/2014/main" xmlns="" id="{FC6813D5-056D-4781-AAF3-5455FFCDF0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64" y="4869160"/>
            <a:ext cx="1854390" cy="1413884"/>
          </a:xfrm>
          <a:prstGeom prst="rect">
            <a:avLst/>
          </a:prstGeom>
        </p:spPr>
      </p:pic>
      <p:pic>
        <p:nvPicPr>
          <p:cNvPr id="25" name="Grafik 24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1CA2B893-3D51-CB58-2757-B240EF670C1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7" y="4439394"/>
            <a:ext cx="1081306" cy="22734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879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9" y="476672"/>
            <a:ext cx="1420756" cy="1465859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85" y="2006547"/>
            <a:ext cx="1356207" cy="1510004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7" y="3426535"/>
            <a:ext cx="1670708" cy="1442625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08" y="5157192"/>
            <a:ext cx="1632584" cy="155850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6F44C34E-2E44-EEF4-AEE6-A1D2B988233C}"/>
              </a:ext>
            </a:extLst>
          </p:cNvPr>
          <p:cNvSpPr txBox="1"/>
          <p:nvPr/>
        </p:nvSpPr>
        <p:spPr>
          <a:xfrm>
            <a:off x="1701598" y="1252774"/>
            <a:ext cx="3790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– neue Bücher gezielt entdecken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20D6801C-CAEC-07F7-E665-C0D2B50778E9}"/>
              </a:ext>
            </a:extLst>
          </p:cNvPr>
          <p:cNvSpPr txBox="1"/>
          <p:nvPr/>
        </p:nvSpPr>
        <p:spPr>
          <a:xfrm>
            <a:off x="1675937" y="719882"/>
            <a:ext cx="396101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Buchempfehlungen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174FD8A7-CD38-DE37-0D98-791B2A3F2AE9}"/>
              </a:ext>
            </a:extLst>
          </p:cNvPr>
          <p:cNvSpPr txBox="1"/>
          <p:nvPr/>
        </p:nvSpPr>
        <p:spPr>
          <a:xfrm>
            <a:off x="4540432" y="2823023"/>
            <a:ext cx="984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– Literaturvermittlung in der Schulpraxis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59DBB7A0-04B0-2D06-489D-814C42F6FBB5}"/>
              </a:ext>
            </a:extLst>
          </p:cNvPr>
          <p:cNvSpPr txBox="1"/>
          <p:nvPr/>
        </p:nvSpPr>
        <p:spPr>
          <a:xfrm>
            <a:off x="4479692" y="2278763"/>
            <a:ext cx="320591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Lesepädagogik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796128EF-781C-A496-759B-3DEFDE1FDAE2}"/>
              </a:ext>
            </a:extLst>
          </p:cNvPr>
          <p:cNvSpPr txBox="1"/>
          <p:nvPr/>
        </p:nvSpPr>
        <p:spPr>
          <a:xfrm>
            <a:off x="1800583" y="4351081"/>
            <a:ext cx="8838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– Lesestoff für Kinder und Lehrer*innen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B37528AE-2E30-A988-18E6-767D745F9B17}"/>
              </a:ext>
            </a:extLst>
          </p:cNvPr>
          <p:cNvSpPr txBox="1"/>
          <p:nvPr/>
        </p:nvSpPr>
        <p:spPr>
          <a:xfrm>
            <a:off x="1777725" y="3824682"/>
            <a:ext cx="507970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accent3">
                    <a:lumMod val="50000"/>
                  </a:schemeClr>
                </a:solidFill>
              </a:rPr>
              <a:t>Bücher an die Schule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D65A1539-BB6B-38E1-971A-CC7F1A370342}"/>
              </a:ext>
            </a:extLst>
          </p:cNvPr>
          <p:cNvSpPr txBox="1"/>
          <p:nvPr/>
        </p:nvSpPr>
        <p:spPr>
          <a:xfrm>
            <a:off x="4479692" y="5936445"/>
            <a:ext cx="984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– gute Bildung braucht gute Bücher!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E8A66349-E95F-25DF-CB76-B587203F4EBB}"/>
              </a:ext>
            </a:extLst>
          </p:cNvPr>
          <p:cNvSpPr txBox="1"/>
          <p:nvPr/>
        </p:nvSpPr>
        <p:spPr>
          <a:xfrm>
            <a:off x="4347993" y="5392280"/>
            <a:ext cx="4796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BUCHKLUB-Jahrbücher</a:t>
            </a:r>
          </a:p>
        </p:txBody>
      </p:sp>
    </p:spTree>
    <p:extLst>
      <p:ext uri="{BB962C8B-B14F-4D97-AF65-F5344CB8AC3E}">
        <p14:creationId xmlns:p14="http://schemas.microsoft.com/office/powerpoint/2010/main" val="28225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1475655" y="1683380"/>
            <a:ext cx="756084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lesen uns durch die </a:t>
            </a:r>
            <a:r>
              <a:rPr lang="de-AT" sz="2000" b="1" dirty="0"/>
              <a:t>aktuellen Verlagsprogramme. </a:t>
            </a:r>
            <a:br>
              <a:rPr lang="de-AT" sz="2000" b="1" dirty="0"/>
            </a:br>
            <a:r>
              <a:rPr lang="de-AT" sz="2000" b="1" dirty="0"/>
              <a:t>	</a:t>
            </a:r>
            <a:r>
              <a:rPr lang="de-AT" sz="2000" i="1" dirty="0"/>
              <a:t>(100e Bücher für alle von 2 bis 16 Jahren)</a:t>
            </a:r>
            <a:r>
              <a:rPr lang="de-AT" sz="2000" dirty="0"/>
              <a:t/>
            </a:r>
            <a:br>
              <a:rPr lang="de-AT" sz="2000" dirty="0"/>
            </a:b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wählen Bücher aus, die </a:t>
            </a:r>
            <a:r>
              <a:rPr lang="de-AT" sz="2000" b="1" dirty="0"/>
              <a:t>gut im Unterricht einsetzbar </a:t>
            </a:r>
            <a:r>
              <a:rPr lang="de-AT" sz="2000" dirty="0"/>
              <a:t>sind.</a:t>
            </a:r>
            <a:br>
              <a:rPr lang="de-AT" sz="2000" dirty="0"/>
            </a:br>
            <a:r>
              <a:rPr lang="de-AT" sz="2000" dirty="0"/>
              <a:t>	</a:t>
            </a:r>
            <a:r>
              <a:rPr lang="de-AT" sz="2000" i="1" dirty="0"/>
              <a:t>(Viele davon werden nach Erscheinen sogar mit Preisen 	ausgezeichnet.)</a:t>
            </a:r>
            <a:r>
              <a:rPr lang="de-AT" sz="2000" dirty="0"/>
              <a:t/>
            </a:r>
            <a:br>
              <a:rPr lang="de-AT" sz="2000" dirty="0"/>
            </a:b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stellen diese Bücher in ein </a:t>
            </a:r>
            <a:r>
              <a:rPr lang="de-AT" sz="2000" b="1" dirty="0"/>
              <a:t>didaktisches Umfeld.</a:t>
            </a:r>
          </a:p>
          <a:p>
            <a:r>
              <a:rPr lang="de-AT" sz="2000" dirty="0"/>
              <a:t>	</a:t>
            </a:r>
            <a:r>
              <a:rPr lang="de-AT" sz="2000" i="1" dirty="0"/>
              <a:t>(Jahrbücher, Arbeitsblätter, Impulse, digitale Übungen und </a:t>
            </a:r>
            <a:br>
              <a:rPr lang="de-AT" sz="2000" i="1" dirty="0"/>
            </a:br>
            <a:r>
              <a:rPr lang="de-AT" sz="2000" i="1" dirty="0"/>
              <a:t>	Kopiervorlagen für den direkten Einsatz im Unterricht)</a:t>
            </a:r>
            <a:r>
              <a:rPr lang="de-AT" sz="2000" dirty="0"/>
              <a:t/>
            </a:r>
            <a:br>
              <a:rPr lang="de-AT" sz="2000" dirty="0"/>
            </a:b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schnüren aus den Büchern didaktisch aufbereitete </a:t>
            </a:r>
            <a:r>
              <a:rPr lang="de-AT" sz="2000" b="1" dirty="0"/>
              <a:t>Buchpakete.</a:t>
            </a:r>
          </a:p>
          <a:p>
            <a:r>
              <a:rPr lang="de-AT" sz="2000" dirty="0"/>
              <a:t>	</a:t>
            </a:r>
            <a:r>
              <a:rPr lang="de-AT" sz="2000" i="1" dirty="0"/>
              <a:t>(MINT-Minuten, Bücherkoffer „preisgekrönte Bücher“, u.v.m.)</a:t>
            </a:r>
            <a:br>
              <a:rPr lang="de-AT" sz="2000" i="1" dirty="0"/>
            </a:br>
            <a:endParaRPr lang="de-AT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machen </a:t>
            </a:r>
            <a:r>
              <a:rPr lang="de-AT" sz="2000" b="1" dirty="0"/>
              <a:t>Werbung fürs Lesen </a:t>
            </a:r>
            <a:r>
              <a:rPr lang="de-AT" sz="2000" dirty="0"/>
              <a:t>– unabhängig und frei.</a:t>
            </a:r>
          </a:p>
          <a:p>
            <a:endParaRPr lang="de-AT" dirty="0"/>
          </a:p>
        </p:txBody>
      </p:sp>
      <p:sp>
        <p:nvSpPr>
          <p:cNvPr id="16" name="Textfeld 15"/>
          <p:cNvSpPr txBox="1"/>
          <p:nvPr/>
        </p:nvSpPr>
        <p:spPr>
          <a:xfrm>
            <a:off x="1206253" y="1019852"/>
            <a:ext cx="9702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– neue Bücher gezielt entdecken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187112" y="539099"/>
            <a:ext cx="396101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latin typeface="+mn-lt"/>
              </a:rPr>
              <a:t>Buchempfehlungen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9120"/>
            <a:ext cx="1615284" cy="227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CE46D63-206B-E146-AF51-76AFB3306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553"/>
            <a:ext cx="1443309" cy="184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93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pic>
        <p:nvPicPr>
          <p:cNvPr id="14" name="Picture 2" descr="https://www.buchklub.at/media/filer_public/8b/89/8b893fd1-d247-4df9-83e1-7eaced06cf7d/buecherkoffer_teaser_1507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72" y="3757104"/>
            <a:ext cx="1976167" cy="6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647564" y="1646291"/>
            <a:ext cx="3276364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AT" sz="2000" dirty="0"/>
              <a:t>… als </a:t>
            </a:r>
            <a:r>
              <a:rPr lang="de-AT" sz="2000" b="1" dirty="0"/>
              <a:t>Buchempfehlungen </a:t>
            </a:r>
            <a:br>
              <a:rPr lang="de-AT" sz="2000" b="1" dirty="0"/>
            </a:br>
            <a:r>
              <a:rPr lang="de-AT" sz="2000" b="1" dirty="0"/>
              <a:t>und Rezensionen </a:t>
            </a:r>
            <a:r>
              <a:rPr lang="de-AT" sz="2000" dirty="0"/>
              <a:t>in unseren </a:t>
            </a:r>
            <a:br>
              <a:rPr lang="de-AT" sz="2000" dirty="0"/>
            </a:br>
            <a:r>
              <a:rPr lang="de-AT" sz="2000" dirty="0"/>
              <a:t>Publikationen und online.</a:t>
            </a:r>
          </a:p>
        </p:txBody>
      </p:sp>
      <p:sp>
        <p:nvSpPr>
          <p:cNvPr id="34" name="Rechteck 33"/>
          <p:cNvSpPr/>
          <p:nvPr/>
        </p:nvSpPr>
        <p:spPr>
          <a:xfrm>
            <a:off x="4139952" y="2564904"/>
            <a:ext cx="4838972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AT" sz="2000" dirty="0"/>
              <a:t>… mit pädagogischen Begleitmaterialien </a:t>
            </a:r>
            <a:br>
              <a:rPr lang="de-AT" sz="2000" dirty="0"/>
            </a:br>
            <a:r>
              <a:rPr lang="de-AT" sz="2000" dirty="0"/>
              <a:t>z. B. im </a:t>
            </a:r>
            <a:r>
              <a:rPr lang="de-AT" sz="2000" b="1" dirty="0"/>
              <a:t>Bücherkoffer zum Kinder- und Jugendbuchpreis </a:t>
            </a:r>
            <a:r>
              <a:rPr lang="de-AT" sz="2000" dirty="0"/>
              <a:t>oder im </a:t>
            </a:r>
            <a:r>
              <a:rPr lang="de-AT" sz="2000" b="1" dirty="0"/>
              <a:t>MINT Buchpaket.</a:t>
            </a:r>
          </a:p>
        </p:txBody>
      </p:sp>
      <p:sp>
        <p:nvSpPr>
          <p:cNvPr id="35" name="Rechteck 34"/>
          <p:cNvSpPr/>
          <p:nvPr/>
        </p:nvSpPr>
        <p:spPr>
          <a:xfrm>
            <a:off x="5651758" y="5161358"/>
            <a:ext cx="324072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AT" sz="2000" dirty="0"/>
              <a:t>… als </a:t>
            </a:r>
            <a:r>
              <a:rPr lang="de-AT" sz="2000" b="1" dirty="0"/>
              <a:t>Auszüge und Buchtipps direkt </a:t>
            </a:r>
            <a:r>
              <a:rPr lang="de-AT" sz="2000" dirty="0"/>
              <a:t>für Schüler*innen </a:t>
            </a:r>
            <a:r>
              <a:rPr lang="de-AT" sz="2000" b="1" dirty="0"/>
              <a:t>in unseren Jahrbüchern.</a:t>
            </a: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585601" y="909481"/>
            <a:ext cx="8306877" cy="539190"/>
          </a:xfrm>
          <a:prstGeom prst="rect">
            <a:avLst/>
          </a:prstGeom>
          <a:noFill/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Die von uns ausgewählten Bücher finden Sie …</a:t>
            </a:r>
          </a:p>
          <a:p>
            <a:pPr algn="l"/>
            <a:endParaRPr lang="de-AT" dirty="0">
              <a:solidFill>
                <a:schemeClr val="tx1"/>
              </a:solidFill>
            </a:endParaRPr>
          </a:p>
          <a:p>
            <a:pPr algn="l"/>
            <a:r>
              <a:rPr lang="de-AT" sz="1800" dirty="0">
                <a:solidFill>
                  <a:schemeClr val="tx1"/>
                </a:solidFill>
              </a:rPr>
              <a:t> </a:t>
            </a:r>
            <a:endParaRPr lang="de-AT" b="1" dirty="0">
              <a:solidFill>
                <a:schemeClr val="tx2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671" y="3706624"/>
            <a:ext cx="1113593" cy="68191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717032"/>
            <a:ext cx="762536" cy="68897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594558"/>
            <a:ext cx="1002148" cy="98657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117977"/>
            <a:ext cx="1882761" cy="145515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Ein Bild, das Kalender enthält.&#10;&#10;Automatisch generierte Beschreibung">
            <a:extLst>
              <a:ext uri="{FF2B5EF4-FFF2-40B4-BE49-F238E27FC236}">
                <a16:creationId xmlns:a16="http://schemas.microsoft.com/office/drawing/2014/main" xmlns="" id="{E02485DE-A0C0-CF14-3099-25AE2EED1D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83" y="4869160"/>
            <a:ext cx="1400728" cy="16812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64CA661-FF5B-22F4-611B-3E5B7F069D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20" y="4941168"/>
            <a:ext cx="1400728" cy="16812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4760AB0E-40D2-43FB-4741-DA0A1877E2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0" y="5013176"/>
            <a:ext cx="1400728" cy="16812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 descr="Ein Bild, das Text, Person, Zeitung enthält.&#10;&#10;Automatisch generierte Beschreibung">
            <a:extLst>
              <a:ext uri="{FF2B5EF4-FFF2-40B4-BE49-F238E27FC236}">
                <a16:creationId xmlns:a16="http://schemas.microsoft.com/office/drawing/2014/main" xmlns="" id="{6955C927-E81B-AF8F-673A-AB1670C82C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2" y="2618639"/>
            <a:ext cx="1561604" cy="21453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xmlns="" id="{CDF25C22-A97D-893C-DF3F-4A71641F5AA2}"/>
              </a:ext>
            </a:extLst>
          </p:cNvPr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xmlns="" id="{042C6A05-34C7-FD78-CFB3-7C7967209451}"/>
                </a:ext>
              </a:extLst>
            </p:cNvPr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0" name="Gleichschenkliges Dreieck 19">
              <a:extLst>
                <a:ext uri="{FF2B5EF4-FFF2-40B4-BE49-F238E27FC236}">
                  <a16:creationId xmlns:a16="http://schemas.microsoft.com/office/drawing/2014/main" xmlns="" id="{DF0DDFB2-18FF-A515-2C7E-55538785E3D3}"/>
                </a:ext>
              </a:extLst>
            </p:cNvPr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EBEE84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hangingPunct="0"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xmlns="" id="{D42E1385-5E87-8A44-6B30-D9D857218627}"/>
                </a:ext>
              </a:extLst>
            </p:cNvPr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>
                  <a:solidFill>
                    <a:schemeClr val="tx2"/>
                  </a:solidFill>
                  <a:latin typeface="+mn-lt"/>
                </a:rPr>
                <a:t>Buchempfehlungen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767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1298156" y="2060848"/>
            <a:ext cx="712879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arbeiten in unseren </a:t>
            </a:r>
            <a:r>
              <a:rPr lang="de-AT" sz="2000" b="1" dirty="0"/>
              <a:t>Jahrbüchern</a:t>
            </a:r>
            <a:r>
              <a:rPr lang="de-AT" sz="2000" dirty="0"/>
              <a:t> mit dem </a:t>
            </a:r>
            <a:r>
              <a:rPr lang="de-AT" sz="2000" b="1" dirty="0"/>
              <a:t>Lesekonzept von Rosebrock und Nix</a:t>
            </a:r>
            <a:r>
              <a:rPr lang="de-AT" sz="2000" dirty="0"/>
              <a:t/>
            </a:r>
            <a:br>
              <a:rPr lang="de-AT" sz="2000" dirty="0"/>
            </a:b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erarbeiten unabhängiges Leselernmaterial: </a:t>
            </a:r>
            <a:r>
              <a:rPr lang="de-AT" sz="2000" b="1" dirty="0"/>
              <a:t>LESEFIT</a:t>
            </a:r>
            <a:br>
              <a:rPr lang="de-AT" sz="2000" b="1" dirty="0"/>
            </a:br>
            <a:endParaRPr lang="de-A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entwickeln</a:t>
            </a:r>
            <a:r>
              <a:rPr lang="de-AT" sz="2000" b="1" dirty="0"/>
              <a:t> Buchpakete </a:t>
            </a:r>
            <a:r>
              <a:rPr lang="de-AT" sz="2000" dirty="0"/>
              <a:t>für die thematische Arbeit mit Kinder- und Jugendliteratur</a:t>
            </a:r>
            <a:br>
              <a:rPr lang="de-AT" sz="2000" dirty="0"/>
            </a:b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bieten eine Plattform für literarische Begegnungen: </a:t>
            </a:r>
            <a:r>
              <a:rPr lang="de-AT" sz="2000" b="1" dirty="0" err="1"/>
              <a:t>BücherBühne</a:t>
            </a:r>
            <a:r>
              <a:rPr lang="de-AT" sz="2000" b="1" dirty="0"/>
              <a:t> 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22" name="Textfeld 21"/>
          <p:cNvSpPr txBox="1"/>
          <p:nvPr/>
        </p:nvSpPr>
        <p:spPr>
          <a:xfrm>
            <a:off x="1274235" y="1452980"/>
            <a:ext cx="984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– Literaturvermittlung in der Schulpraxis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1213495" y="908720"/>
            <a:ext cx="320591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latin typeface="+mn-lt"/>
              </a:rPr>
              <a:t>Lesepädagogik</a:t>
            </a:r>
          </a:p>
        </p:txBody>
      </p:sp>
      <p:pic>
        <p:nvPicPr>
          <p:cNvPr id="4" name="Grafik 3" descr="Ein Bild, das Kalender enthält.&#10;&#10;Automatisch generierte Beschreibung">
            <a:extLst>
              <a:ext uri="{FF2B5EF4-FFF2-40B4-BE49-F238E27FC236}">
                <a16:creationId xmlns:a16="http://schemas.microsoft.com/office/drawing/2014/main" xmlns="" id="{BEEE8DC3-FEF4-BC60-6FB7-1BAE50B18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96" y="2434929"/>
            <a:ext cx="1008723" cy="1274339"/>
          </a:xfrm>
          <a:prstGeom prst="rect">
            <a:avLst/>
          </a:prstGeom>
        </p:spPr>
      </p:pic>
      <p:pic>
        <p:nvPicPr>
          <p:cNvPr id="5" name="Grafik 4" descr="Ein Bild, das Diagramm enthält.&#10;&#10;Automatisch generierte Beschreibung">
            <a:extLst>
              <a:ext uri="{FF2B5EF4-FFF2-40B4-BE49-F238E27FC236}">
                <a16:creationId xmlns:a16="http://schemas.microsoft.com/office/drawing/2014/main" xmlns="" id="{00CC0DDB-F7AA-7B58-4A80-5C4EC8792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57" y="2960567"/>
            <a:ext cx="1008723" cy="1260521"/>
          </a:xfrm>
          <a:prstGeom prst="rect">
            <a:avLst/>
          </a:prstGeom>
        </p:spPr>
      </p:pic>
      <p:pic>
        <p:nvPicPr>
          <p:cNvPr id="6" name="Grafik 5" descr="Ein Bild, das Kalender enthält.&#10;&#10;Automatisch generierte Beschreibung">
            <a:extLst>
              <a:ext uri="{FF2B5EF4-FFF2-40B4-BE49-F238E27FC236}">
                <a16:creationId xmlns:a16="http://schemas.microsoft.com/office/drawing/2014/main" xmlns="" id="{E440A935-09FB-F286-09B6-F87ECA9DBC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14680"/>
            <a:ext cx="962289" cy="1148120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92AF29A5-FB86-B9B5-6009-1998F7DCA1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7" y="1656309"/>
            <a:ext cx="925267" cy="1148120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C0441903-16F4-8B2F-37B0-9D339E09BC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8872"/>
            <a:ext cx="947883" cy="1148120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D6896965-DBFA-A936-2C6A-CE7B483670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175">
            <a:off x="7483370" y="4639939"/>
            <a:ext cx="968443" cy="20361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509E7330-9AE7-4E34-392E-97DF840F3AEA}"/>
              </a:ext>
            </a:extLst>
          </p:cNvPr>
          <p:cNvSpPr/>
          <p:nvPr/>
        </p:nvSpPr>
        <p:spPr>
          <a:xfrm rot="5400000">
            <a:off x="2955719" y="-2745269"/>
            <a:ext cx="388755" cy="6300192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xmlns="" id="{8779994A-BB15-AFF4-961D-B1FCD5518872}"/>
              </a:ext>
            </a:extLst>
          </p:cNvPr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0FEC840B-DB1E-6DCD-5258-8DA5BC708958}"/>
              </a:ext>
            </a:extLst>
          </p:cNvPr>
          <p:cNvSpPr txBox="1"/>
          <p:nvPr/>
        </p:nvSpPr>
        <p:spPr>
          <a:xfrm>
            <a:off x="46754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solidFill>
                  <a:srgbClr val="1F497D"/>
                </a:solidFill>
              </a:rPr>
              <a:t>Lesepädagogik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07B7E58-CC14-86A3-2081-D43AF70DAD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4143"/>
            <a:ext cx="937928" cy="129388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05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23" y="1772816"/>
            <a:ext cx="4300208" cy="4248472"/>
          </a:xfrm>
          <a:prstGeom prst="rect">
            <a:avLst/>
          </a:prstGeom>
        </p:spPr>
      </p:pic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11" name="Rechteck 10"/>
          <p:cNvSpPr/>
          <p:nvPr/>
        </p:nvSpPr>
        <p:spPr>
          <a:xfrm rot="5400000">
            <a:off x="2955719" y="-2745269"/>
            <a:ext cx="388755" cy="6300192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4" name="Gleichschenkliges Dreieck 13"/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hangingPunct="0"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6754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solidFill>
                  <a:schemeClr val="tx2"/>
                </a:solidFill>
                <a:latin typeface="+mn-lt"/>
              </a:rPr>
              <a:t>Lesepädagogik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-396552" y="620688"/>
            <a:ext cx="8097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latin typeface="+mn-lt"/>
                <a:ea typeface="Calibri"/>
                <a:cs typeface="Times New Roman"/>
              </a:rPr>
              <a:t>Lesekonzept von Rosebrock und Nix</a:t>
            </a:r>
          </a:p>
          <a:p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278389" y="1207045"/>
            <a:ext cx="4869675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stärken </a:t>
            </a:r>
            <a:r>
              <a:rPr lang="de-AT" sz="28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vor dem Lesen </a:t>
            </a:r>
            <a:br>
              <a:rPr lang="de-AT" sz="28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</a:br>
            <a:r>
              <a:rPr lang="de-AT" sz="2000" dirty="0"/>
              <a:t>die Leseanimation: Wortschatzkiste </a:t>
            </a:r>
            <a:br>
              <a:rPr lang="de-AT" sz="2000" dirty="0"/>
            </a:br>
            <a:r>
              <a:rPr lang="de-AT" sz="2000" dirty="0"/>
              <a:t>(flüssiges Lesen wird möglich - </a:t>
            </a:r>
            <a:r>
              <a:rPr lang="de-AT" sz="2000" b="1" dirty="0">
                <a:solidFill>
                  <a:schemeClr val="tx2"/>
                </a:solidFill>
              </a:rPr>
              <a:t>Prozessebene</a:t>
            </a:r>
            <a:r>
              <a:rPr lang="de-AT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stellen Zwischenfragen </a:t>
            </a:r>
            <a:r>
              <a:rPr lang="de-AT" sz="28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während des Lesens</a:t>
            </a:r>
            <a:r>
              <a:rPr lang="de-AT" sz="2000" dirty="0"/>
              <a:t>: </a:t>
            </a:r>
            <a:br>
              <a:rPr lang="de-AT" sz="2000" dirty="0"/>
            </a:br>
            <a:r>
              <a:rPr lang="de-AT" sz="2000" dirty="0"/>
              <a:t>Kinder stehen im Mittelpunkt (aktive Beteiligung auf der </a:t>
            </a:r>
            <a:r>
              <a:rPr lang="de-AT" sz="2000" b="1" dirty="0">
                <a:solidFill>
                  <a:schemeClr val="tx2"/>
                </a:solidFill>
              </a:rPr>
              <a:t>Subjektebene</a:t>
            </a:r>
            <a:r>
              <a:rPr lang="de-AT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Wir stellen eine Anschlusskommunikation </a:t>
            </a:r>
            <a:r>
              <a:rPr lang="de-AT" sz="28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nach dem Lesen </a:t>
            </a:r>
            <a:r>
              <a:rPr lang="de-AT" sz="2000" dirty="0"/>
              <a:t>her: </a:t>
            </a:r>
            <a:br>
              <a:rPr lang="de-AT" sz="2000" dirty="0"/>
            </a:br>
            <a:r>
              <a:rPr lang="de-AT" sz="2000" dirty="0"/>
              <a:t>Was hat die Geschichte mit mir zu tun? </a:t>
            </a:r>
            <a:br>
              <a:rPr lang="de-AT" sz="2000" dirty="0"/>
            </a:br>
            <a:r>
              <a:rPr lang="de-AT" sz="2000" dirty="0"/>
              <a:t>(Kein Text bleibt unreflektiert – </a:t>
            </a:r>
            <a:br>
              <a:rPr lang="de-AT" sz="2000" dirty="0"/>
            </a:br>
            <a:r>
              <a:rPr lang="de-AT" sz="2000" b="1" dirty="0">
                <a:solidFill>
                  <a:schemeClr val="tx2"/>
                </a:solidFill>
              </a:rPr>
              <a:t>Soziale Ebene</a:t>
            </a:r>
            <a:r>
              <a:rPr lang="de-AT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  <a:p>
            <a:endParaRPr lang="de-AT" dirty="0"/>
          </a:p>
        </p:txBody>
      </p:sp>
      <p:pic>
        <p:nvPicPr>
          <p:cNvPr id="1026" name="Picture 2" descr="https://www.morawa.at/annotstream/9783834020369/COP/Rosebrock-Cornelia/Grundlagen-der-Lesedidaktik.jpg?sq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18">
            <a:off x="7290378" y="799731"/>
            <a:ext cx="1355520" cy="20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3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2" name="Textfeld 21"/>
          <p:cNvSpPr txBox="1"/>
          <p:nvPr/>
        </p:nvSpPr>
        <p:spPr>
          <a:xfrm>
            <a:off x="539552" y="1210705"/>
            <a:ext cx="984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– gute Bildung braucht gute Bücher!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25115" y="684525"/>
            <a:ext cx="4796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latin typeface="+mn-lt"/>
              </a:rPr>
              <a:t>BUCHKLUB-Jahrbücher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xmlns="" id="{71E75C97-B6D8-164E-AF66-15821C7A6EC3}"/>
              </a:ext>
            </a:extLst>
          </p:cNvPr>
          <p:cNvSpPr txBox="1">
            <a:spLocks/>
          </p:cNvSpPr>
          <p:nvPr/>
        </p:nvSpPr>
        <p:spPr>
          <a:xfrm>
            <a:off x="425115" y="1875021"/>
            <a:ext cx="3979000" cy="4298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Unsere Jahrbücher bieten nach bewährtem Konzept acht </a:t>
            </a:r>
            <a:r>
              <a:rPr lang="de-AT" sz="4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Auszüge aus aktueller Kinderliteratur</a:t>
            </a: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</a:t>
            </a:r>
            <a:r>
              <a:rPr lang="de-AT" sz="4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Übungen</a:t>
            </a: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vor, während und nach dem Lesen.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Dazu gibt es differenzierte </a:t>
            </a:r>
            <a:r>
              <a:rPr lang="de-AT" sz="4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Online-Zusatzmaterialien </a:t>
            </a: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www.buchklub.at.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Kapitel sind eingebettet in den Jahreskreis und bieten genug Anlässe, um sprachliche Bildung und Lesekompetenz zu fördern.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endParaRPr lang="de-AT" sz="1800" dirty="0">
              <a:latin typeface="FS Me Pro" panose="02000506040000020004" pitchFamily="2" charset="0"/>
            </a:endParaRPr>
          </a:p>
        </p:txBody>
      </p:sp>
      <p:pic>
        <p:nvPicPr>
          <p:cNvPr id="2" name="Grafik 1" descr="Ein Bild, das Kalender enthält.&#10;&#10;Automatisch generierte Beschreibung">
            <a:extLst>
              <a:ext uri="{FF2B5EF4-FFF2-40B4-BE49-F238E27FC236}">
                <a16:creationId xmlns:a16="http://schemas.microsoft.com/office/drawing/2014/main" xmlns="" id="{6D6DDB46-914D-912E-182B-6AA861E301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70" y="908720"/>
            <a:ext cx="2714429" cy="3238623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F8D48932-D0BB-6DB7-F92D-703B2DCF6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13" y="2158500"/>
            <a:ext cx="2610000" cy="3238625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ACF40E75-FC1A-7363-971F-92C900B0FE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22" y="3584651"/>
            <a:ext cx="2673793" cy="3238623"/>
          </a:xfrm>
          <a:prstGeom prst="rect">
            <a:avLst/>
          </a:prstGeom>
        </p:spPr>
      </p:pic>
      <p:sp>
        <p:nvSpPr>
          <p:cNvPr id="8" name="Oval 13">
            <a:extLst>
              <a:ext uri="{FF2B5EF4-FFF2-40B4-BE49-F238E27FC236}">
                <a16:creationId xmlns:a16="http://schemas.microsoft.com/office/drawing/2014/main" xmlns="" id="{3FAD9312-29AE-355F-FFD7-325BDD4F5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7362" y="3777812"/>
            <a:ext cx="1451093" cy="131732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de-DE" b="1" dirty="0">
                <a:solidFill>
                  <a:srgbClr val="FFFFFF"/>
                </a:solidFill>
              </a:rPr>
              <a:t>jeweils</a:t>
            </a:r>
            <a:br>
              <a:rPr lang="de-DE" b="1" dirty="0">
                <a:solidFill>
                  <a:srgbClr val="FFFFFF"/>
                </a:solidFill>
              </a:rPr>
            </a:br>
            <a:r>
              <a:rPr lang="de-DE" b="1" dirty="0">
                <a:solidFill>
                  <a:srgbClr val="FFFFFF"/>
                </a:solidFill>
              </a:rPr>
              <a:t>120 Seiten</a:t>
            </a:r>
            <a:br>
              <a:rPr lang="de-DE" b="1" dirty="0">
                <a:solidFill>
                  <a:srgbClr val="FFFFFF"/>
                </a:solidFill>
              </a:rPr>
            </a:br>
            <a:r>
              <a:rPr lang="de-DE" sz="2400" b="1" dirty="0">
                <a:solidFill>
                  <a:srgbClr val="FFFFFF"/>
                </a:solidFill>
              </a:rPr>
              <a:t>€ 9,-</a:t>
            </a:r>
          </a:p>
        </p:txBody>
      </p:sp>
      <p:sp>
        <p:nvSpPr>
          <p:cNvPr id="25" name="Gleichschenkliges Dreieck 24">
            <a:extLst>
              <a:ext uri="{FF2B5EF4-FFF2-40B4-BE49-F238E27FC236}">
                <a16:creationId xmlns:a16="http://schemas.microsoft.com/office/drawing/2014/main" xmlns="" id="{A88CBE21-2396-55EB-D4C0-DE26ADFEFF98}"/>
              </a:ext>
            </a:extLst>
          </p:cNvPr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rgbClr val="F1DC81">
              <a:alpha val="70000"/>
            </a:srgb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fontAlgn="base" hangingPunct="0">
              <a:spcBef>
                <a:spcPct val="0"/>
              </a:spcBef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5A8437A6-EFA8-A1BD-5C9A-47DB0BC88B8E}"/>
              </a:ext>
            </a:extLst>
          </p:cNvPr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1600" b="1" dirty="0">
                <a:solidFill>
                  <a:srgbClr val="1F497D"/>
                </a:solidFill>
              </a:rPr>
              <a:t>BUCHKLUB-Jahrbücher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xmlns="" id="{CE98B5CB-25A8-B46A-DEE8-63208898BEFC}"/>
              </a:ext>
            </a:extLst>
          </p:cNvPr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xmlns="" id="{58E719A7-38C0-EE02-6AF4-B63A9E604554}"/>
                </a:ext>
              </a:extLst>
            </p:cNvPr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xmlns="" id="{CC27DC71-2FEA-982C-168A-3AF822DD270B}"/>
                </a:ext>
              </a:extLst>
            </p:cNvPr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xmlns="" id="{350D2E44-AC29-2F5C-CEB2-B42795BACFAA}"/>
                </a:ext>
              </a:extLst>
            </p:cNvPr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73061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chklub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lt2">
            <a:alpha val="70000"/>
          </a:schemeClr>
        </a:solidFill>
      </a:spPr>
      <a:bodyPr wrap="square">
        <a:spAutoFit/>
      </a:bodyPr>
      <a:lstStyle>
        <a:defPPr indent="-342900" eaLnBrk="0" hangingPunct="0">
          <a:spcAft>
            <a:spcPts val="600"/>
          </a:spcAft>
          <a:defRPr sz="2400" dirty="0">
            <a:solidFill>
              <a:prstClr val="black"/>
            </a:solidFill>
            <a:effectLst>
              <a:outerShdw dist="2540000" sx="1000" sy="1000" algn="tl">
                <a:srgbClr val="000000"/>
              </a:outerShdw>
            </a:effectLst>
            <a:ea typeface="Calibri"/>
            <a:cs typeface="Times New Roman"/>
          </a:defRPr>
        </a:defPPr>
      </a:lstStyle>
      <a:style>
        <a:lnRef idx="0">
          <a:scrgbClr r="0" g="0" b="0"/>
        </a:lnRef>
        <a:fillRef idx="1001">
          <a:schemeClr val="lt2"/>
        </a:fillRef>
        <a:effectRef idx="0">
          <a:scrgbClr r="0" g="0" b="0"/>
        </a:effectRef>
        <a:fontRef idx="major"/>
      </a:style>
    </a:sp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1293</Words>
  <Application>Microsoft Office PowerPoint</Application>
  <PresentationFormat>Bildschirmpräsentation (4:3)</PresentationFormat>
  <Paragraphs>294</Paragraphs>
  <Slides>33</Slides>
  <Notes>31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35" baseType="lpstr">
      <vt:lpstr>Larissa</vt:lpstr>
      <vt:lpstr>Buchklub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König, MMag. Michaela</dc:creator>
  <cp:lastModifiedBy>Ditzl, Ingrid</cp:lastModifiedBy>
  <cp:revision>177</cp:revision>
  <cp:lastPrinted>2020-08-27T16:32:40Z</cp:lastPrinted>
  <dcterms:created xsi:type="dcterms:W3CDTF">2020-08-26T15:57:21Z</dcterms:created>
  <dcterms:modified xsi:type="dcterms:W3CDTF">2023-04-27T09:29:41Z</dcterms:modified>
</cp:coreProperties>
</file>